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2" r:id="rId1"/>
  </p:sldMasterIdLst>
  <p:notesMasterIdLst>
    <p:notesMasterId r:id="rId47"/>
  </p:notesMasterIdLst>
  <p:sldIdLst>
    <p:sldId id="256" r:id="rId2"/>
    <p:sldId id="257" r:id="rId3"/>
    <p:sldId id="258" r:id="rId4"/>
    <p:sldId id="263" r:id="rId5"/>
    <p:sldId id="260" r:id="rId6"/>
    <p:sldId id="304" r:id="rId7"/>
    <p:sldId id="264" r:id="rId8"/>
    <p:sldId id="261" r:id="rId9"/>
    <p:sldId id="265" r:id="rId10"/>
    <p:sldId id="267" r:id="rId11"/>
    <p:sldId id="266" r:id="rId12"/>
    <p:sldId id="268" r:id="rId13"/>
    <p:sldId id="269" r:id="rId14"/>
    <p:sldId id="262" r:id="rId15"/>
    <p:sldId id="303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5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0426"/>
  </p:normalViewPr>
  <p:slideViewPr>
    <p:cSldViewPr snapToGrid="0" showGuides="1">
      <p:cViewPr varScale="1">
        <p:scale>
          <a:sx n="104" d="100"/>
          <a:sy n="104" d="100"/>
        </p:scale>
        <p:origin x="14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D67CC-68A6-1947-9219-6850A1F7EB85}" type="datetimeFigureOut">
              <a:rPr lang="en-KR" smtClean="0"/>
              <a:t>2021/12/03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83658-D1A7-114F-B646-50158EAF743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154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영화 순수익 예측 파트 발표를 진행하겠습니다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298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산출된 장르별 점수를 신규 </a:t>
            </a:r>
            <a:r>
              <a:rPr lang="en-US" altLang="ko-KR" dirty="0"/>
              <a:t>Feature</a:t>
            </a:r>
            <a:r>
              <a:rPr lang="ko-KR" altLang="en-US" dirty="0"/>
              <a:t>로 생성해 학습에 반영함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피쳐엔지니어링</a:t>
            </a:r>
            <a:r>
              <a:rPr lang="ko-KR" altLang="en-US" dirty="0"/>
              <a:t> 및 모델 성능에 비해 확실히 개선된 것으로 확인되었음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7824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Prodiction_name</a:t>
            </a:r>
            <a:r>
              <a:rPr lang="ko-KR" altLang="en-US" dirty="0"/>
              <a:t> 컬럼 또한</a:t>
            </a:r>
            <a:r>
              <a:rPr lang="en-US" altLang="ko-KR" dirty="0"/>
              <a:t> </a:t>
            </a:r>
            <a:r>
              <a:rPr lang="ko-KR" altLang="en-US" dirty="0"/>
              <a:t>장르 컬럼과 같은 방식으로 </a:t>
            </a:r>
            <a:r>
              <a:rPr lang="ko-KR" altLang="en-US" dirty="0" err="1"/>
              <a:t>프로덕션별</a:t>
            </a:r>
            <a:r>
              <a:rPr lang="ko-KR" altLang="en-US" dirty="0"/>
              <a:t> 점수를 산출하였고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r>
              <a:rPr lang="ko-KR" altLang="en-US" dirty="0"/>
              <a:t>역시 프로덕션별로 점수 차이가 많이 나는 것을 확인하였음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716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기준 상관관계를 살펴보면 </a:t>
            </a:r>
            <a:r>
              <a:rPr lang="ko-KR" altLang="en-US" dirty="0" err="1"/>
              <a:t>장르점수가</a:t>
            </a:r>
            <a:r>
              <a:rPr lang="ko-KR" altLang="en-US" dirty="0"/>
              <a:t> </a:t>
            </a:r>
            <a:r>
              <a:rPr lang="en-US" altLang="ko-KR" dirty="0"/>
              <a:t>0.399,</a:t>
            </a:r>
            <a:r>
              <a:rPr lang="ko-KR" altLang="en-US" dirty="0"/>
              <a:t> 프로덕션점수가 </a:t>
            </a:r>
            <a:r>
              <a:rPr lang="en-US" altLang="ko-KR" dirty="0"/>
              <a:t>0.678</a:t>
            </a:r>
            <a:r>
              <a:rPr lang="ko-KR" altLang="en-US" dirty="0"/>
              <a:t>수준으로 확인되었고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r>
              <a:rPr lang="ko-KR" altLang="en-US" dirty="0"/>
              <a:t>해당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반영해 성능 테스트 결과 </a:t>
            </a:r>
            <a:r>
              <a:rPr lang="en-US" altLang="ko-KR" dirty="0"/>
              <a:t>2</a:t>
            </a:r>
            <a:r>
              <a:rPr lang="ko-KR" altLang="en-US" dirty="0"/>
              <a:t>차에 비해 성능이 향상되고</a:t>
            </a:r>
            <a:r>
              <a:rPr lang="en-US" altLang="ko-KR" dirty="0"/>
              <a:t>,</a:t>
            </a:r>
            <a:r>
              <a:rPr lang="ko-KR" altLang="en-US" dirty="0"/>
              <a:t> 특히 </a:t>
            </a:r>
            <a:r>
              <a:rPr lang="en-US" altLang="ko-KR" dirty="0"/>
              <a:t>Test</a:t>
            </a:r>
            <a:r>
              <a:rPr lang="ko-KR" altLang="en-US" dirty="0"/>
              <a:t> 데이터에 대한 성능이 많이 향상된 것을 확인함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6745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차</a:t>
            </a:r>
            <a:r>
              <a:rPr lang="en-US" altLang="ko-KR" dirty="0"/>
              <a:t>.</a:t>
            </a:r>
            <a:r>
              <a:rPr lang="ko-KR" altLang="en-US" dirty="0"/>
              <a:t> 여러가지 테스트를 진행함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현재 컬럼 기준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Scaler</a:t>
            </a:r>
            <a:r>
              <a:rPr lang="ko-KR" altLang="en-US" dirty="0" err="1"/>
              <a:t>를</a:t>
            </a:r>
            <a:r>
              <a:rPr lang="ko-KR" altLang="en-US" dirty="0"/>
              <a:t> 적용함</a:t>
            </a:r>
            <a:r>
              <a:rPr lang="en-US" altLang="ko-KR" dirty="0"/>
              <a:t>(4-1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4-2</a:t>
            </a:r>
            <a:r>
              <a:rPr lang="ko-KR" altLang="en-US" dirty="0"/>
              <a:t>차</a:t>
            </a:r>
            <a:r>
              <a:rPr lang="en-US" altLang="ko-KR" dirty="0"/>
              <a:t>.</a:t>
            </a:r>
            <a:r>
              <a:rPr lang="ko-KR" altLang="en-US" dirty="0"/>
              <a:t> 상관관계 낮은 지표 제외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차</a:t>
            </a:r>
            <a:r>
              <a:rPr lang="en-US" altLang="ko-KR" dirty="0"/>
              <a:t>.</a:t>
            </a:r>
            <a:r>
              <a:rPr lang="ko-KR" altLang="en-US" dirty="0"/>
              <a:t> 프로덕션 국가별 점수를 산출해 학습에 적용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차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Budget</a:t>
            </a:r>
            <a:r>
              <a:rPr lang="ko-KR" altLang="en-US" dirty="0"/>
              <a:t>컬럼에서 등급을 산출한 신규 컬럼 생성해 학습에 반영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여러가지 테스트를 시도해보았으나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차</a:t>
            </a:r>
            <a:r>
              <a:rPr lang="en-US" altLang="ko-KR" dirty="0"/>
              <a:t>~6</a:t>
            </a:r>
            <a:r>
              <a:rPr lang="ko-KR" altLang="en-US" dirty="0"/>
              <a:t>차까지 진행한 테스트에서는 </a:t>
            </a:r>
            <a:r>
              <a:rPr lang="ko-KR" altLang="en-US" dirty="0" err="1"/>
              <a:t>의미있는</a:t>
            </a:r>
            <a:r>
              <a:rPr lang="ko-KR" altLang="en-US" dirty="0"/>
              <a:t> 성능 향상이 나타나지 않음 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RMSE 36~37, 100 </a:t>
            </a:r>
            <a:r>
              <a:rPr lang="ko-KR" altLang="en-US" dirty="0"/>
              <a:t>수준 유지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5416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차</a:t>
            </a:r>
            <a:r>
              <a:rPr lang="en-US" altLang="ko-KR" dirty="0"/>
              <a:t>.</a:t>
            </a:r>
            <a:r>
              <a:rPr lang="ko-KR" altLang="en-US" dirty="0"/>
              <a:t> 별도의 자료로서 존재한 영화 키워드 데이터를 활용해 학습에 반영해 봄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키워드별</a:t>
            </a:r>
            <a:r>
              <a:rPr lang="ko-KR" altLang="en-US" dirty="0"/>
              <a:t> 종합점수 산출은 앞선 방식과 동일하게 진행함 </a:t>
            </a:r>
            <a:r>
              <a:rPr lang="en-US" altLang="ko-KR" dirty="0"/>
              <a:t>/</a:t>
            </a:r>
            <a:r>
              <a:rPr lang="ko-KR" altLang="en-US" dirty="0"/>
              <a:t> 총 </a:t>
            </a:r>
            <a:r>
              <a:rPr lang="en-US" altLang="ko-KR" dirty="0"/>
              <a:t>8</a:t>
            </a:r>
            <a:r>
              <a:rPr lang="ko-KR" altLang="en-US" dirty="0"/>
              <a:t>천개의 키워드 중에서 하위 키워드는 제외하고 </a:t>
            </a:r>
            <a:r>
              <a:rPr lang="en-US" altLang="ko-KR" dirty="0"/>
              <a:t>5</a:t>
            </a:r>
            <a:r>
              <a:rPr lang="ko-KR" altLang="en-US" dirty="0"/>
              <a:t>천개 키워드만 추출해 반영함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성능 테스트 결과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에서 모두 </a:t>
            </a:r>
            <a:r>
              <a:rPr lang="ko-KR" altLang="en-US" dirty="0" err="1"/>
              <a:t>의미있는</a:t>
            </a:r>
            <a:r>
              <a:rPr lang="ko-KR" altLang="en-US" dirty="0"/>
              <a:t> 성능 개선이 확인되었음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8531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차</a:t>
            </a:r>
            <a:r>
              <a:rPr lang="en-US" altLang="ko-KR" dirty="0"/>
              <a:t>.</a:t>
            </a:r>
            <a:r>
              <a:rPr lang="ko-KR" altLang="en-US" dirty="0"/>
              <a:t> 출연자</a:t>
            </a:r>
            <a:r>
              <a:rPr lang="en-US" altLang="ko-KR" dirty="0"/>
              <a:t>(cast)</a:t>
            </a:r>
            <a:r>
              <a:rPr lang="ko-KR" altLang="en-US" dirty="0"/>
              <a:t>별 종합점수를 산출해 학습에 반영함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만</a:t>
            </a:r>
            <a:r>
              <a:rPr lang="en-US" altLang="ko-KR" dirty="0"/>
              <a:t>3</a:t>
            </a:r>
            <a:r>
              <a:rPr lang="ko-KR" altLang="en-US" dirty="0"/>
              <a:t>천명이 넘은 출연자 정보가 있기 때문에 영화 </a:t>
            </a:r>
            <a:r>
              <a:rPr lang="ko-KR" altLang="en-US" dirty="0" err="1"/>
              <a:t>출연건수를</a:t>
            </a:r>
            <a:r>
              <a:rPr lang="ko-KR" altLang="en-US" dirty="0"/>
              <a:t> 기준으로 상위 </a:t>
            </a:r>
            <a:r>
              <a:rPr lang="en-US" altLang="ko-KR" dirty="0"/>
              <a:t>3</a:t>
            </a:r>
            <a:r>
              <a:rPr lang="ko-KR" altLang="en-US" dirty="0"/>
              <a:t>만명의 데이터를 추출해 점수 산출함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해당</a:t>
            </a:r>
            <a:r>
              <a:rPr lang="en-US" altLang="ko-KR" dirty="0"/>
              <a:t> Feature</a:t>
            </a:r>
            <a:r>
              <a:rPr lang="ko-KR" altLang="en-US" dirty="0"/>
              <a:t>의 상관관계가 매우 높게 나타났으며</a:t>
            </a:r>
            <a:r>
              <a:rPr lang="en-US" altLang="ko-KR" dirty="0"/>
              <a:t>,</a:t>
            </a:r>
            <a:r>
              <a:rPr lang="ko-KR" altLang="en-US" dirty="0"/>
              <a:t> 해당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반영한 모델의 성능 또한 이전 대비 개선된 것을 확인하였음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0609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차</a:t>
            </a:r>
            <a:r>
              <a:rPr lang="en-US" altLang="ko-KR" dirty="0"/>
              <a:t>.</a:t>
            </a:r>
            <a:r>
              <a:rPr lang="ko-KR" altLang="en-US" dirty="0"/>
              <a:t> 영화 제작진</a:t>
            </a:r>
            <a:r>
              <a:rPr lang="en-US" altLang="ko-KR" dirty="0"/>
              <a:t>(crew)</a:t>
            </a:r>
            <a:r>
              <a:rPr lang="ko-KR" altLang="en-US" dirty="0"/>
              <a:t>별 종합점수 계산해 반영함</a:t>
            </a:r>
            <a:r>
              <a:rPr lang="en-US" altLang="ko-KR" dirty="0"/>
              <a:t>(</a:t>
            </a:r>
            <a:r>
              <a:rPr lang="ko-KR" altLang="en-US" dirty="0"/>
              <a:t>감독 등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dirty="0"/>
              <a:t>앞선 방식과 동일하게 종합점수를 산출하였고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천명의 </a:t>
            </a:r>
            <a:r>
              <a:rPr lang="en-US" altLang="ko-KR" dirty="0"/>
              <a:t>crew</a:t>
            </a:r>
            <a:r>
              <a:rPr lang="ko-KR" altLang="en-US" dirty="0"/>
              <a:t>정보만 추출해 반영함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Crew</a:t>
            </a:r>
            <a:r>
              <a:rPr lang="ko-KR" altLang="en-US" dirty="0"/>
              <a:t>별로도 점수가 상당히 많이 </a:t>
            </a:r>
            <a:r>
              <a:rPr lang="ko-KR" altLang="en-US" dirty="0" err="1"/>
              <a:t>차이남을</a:t>
            </a:r>
            <a:r>
              <a:rPr lang="ko-KR" altLang="en-US" dirty="0"/>
              <a:t> 확인하였고</a:t>
            </a:r>
            <a:r>
              <a:rPr lang="en-US" altLang="ko-KR" dirty="0"/>
              <a:t>,</a:t>
            </a:r>
            <a:r>
              <a:rPr lang="ko-KR" altLang="en-US" dirty="0"/>
              <a:t> 성능 테스트 결과 크진 않지만 개선된 것을 확인하였음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96909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차</a:t>
            </a:r>
            <a:r>
              <a:rPr lang="en-US" altLang="ko-KR" dirty="0"/>
              <a:t>.</a:t>
            </a:r>
            <a:r>
              <a:rPr lang="ko-KR" altLang="en-US" dirty="0"/>
              <a:t> 현재의 </a:t>
            </a:r>
            <a:r>
              <a:rPr lang="en-US" altLang="ko-KR" dirty="0"/>
              <a:t>9</a:t>
            </a:r>
            <a:r>
              <a:rPr lang="ko-KR" altLang="en-US" dirty="0"/>
              <a:t>개 </a:t>
            </a:r>
            <a:r>
              <a:rPr lang="en-US" altLang="ko-KR" dirty="0"/>
              <a:t>Feature</a:t>
            </a:r>
            <a:r>
              <a:rPr lang="ko-KR" altLang="en-US" dirty="0"/>
              <a:t> 기준 추가 검토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피쳐들간의</a:t>
            </a:r>
            <a:r>
              <a:rPr lang="ko-KR" altLang="en-US" dirty="0"/>
              <a:t> 관계를 검토하며 다양한 시도 진행</a:t>
            </a:r>
            <a:r>
              <a:rPr lang="en-US" altLang="ko-KR" dirty="0"/>
              <a:t>(</a:t>
            </a:r>
            <a:r>
              <a:rPr lang="ko-KR" altLang="en-US" dirty="0"/>
              <a:t>서로의 값을 더하거나 곱한 신규 컬럼 생성 등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dirty="0"/>
              <a:t>추가로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budget</a:t>
            </a:r>
            <a:r>
              <a:rPr lang="ko-KR" altLang="en-US" dirty="0"/>
              <a:t>과 같이 분포가 쏠려있는 데이터에 대한 </a:t>
            </a:r>
            <a:r>
              <a:rPr lang="en-US" altLang="ko-KR" dirty="0"/>
              <a:t>log</a:t>
            </a:r>
            <a:r>
              <a:rPr lang="ko-KR" altLang="en-US" dirty="0"/>
              <a:t>적용 진행 </a:t>
            </a:r>
            <a:r>
              <a:rPr lang="en-US" altLang="ko-KR" dirty="0"/>
              <a:t>/</a:t>
            </a:r>
            <a:r>
              <a:rPr lang="ko-KR" altLang="en-US" dirty="0"/>
              <a:t> 현재 버전의 모든 </a:t>
            </a:r>
            <a:r>
              <a:rPr lang="en-US" altLang="ko-KR" dirty="0"/>
              <a:t>Feature</a:t>
            </a:r>
            <a:r>
              <a:rPr lang="ko-KR" altLang="en-US" dirty="0"/>
              <a:t> 기준 </a:t>
            </a:r>
            <a:r>
              <a:rPr lang="en-US" altLang="ko-KR" dirty="0"/>
              <a:t>Scaler</a:t>
            </a:r>
            <a:r>
              <a:rPr lang="ko-KR" altLang="en-US" dirty="0"/>
              <a:t> 적용 진행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다양한 시도 및 테스트를 해보았으나</a:t>
            </a:r>
            <a:r>
              <a:rPr lang="en-US" altLang="ko-KR" dirty="0"/>
              <a:t>,</a:t>
            </a:r>
            <a:r>
              <a:rPr lang="ko-KR" altLang="en-US" dirty="0"/>
              <a:t> 추가적으로 </a:t>
            </a:r>
            <a:r>
              <a:rPr lang="ko-KR" altLang="en-US" dirty="0" err="1"/>
              <a:t>의미있는</a:t>
            </a:r>
            <a:r>
              <a:rPr lang="ko-KR" altLang="en-US" dirty="0"/>
              <a:t> 성능 향상 효과는 나타나지 않음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5553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차에 걸친 </a:t>
            </a:r>
            <a:r>
              <a:rPr lang="ko-KR" altLang="en-US" dirty="0" err="1"/>
              <a:t>피쳐엔지니어링</a:t>
            </a:r>
            <a:r>
              <a:rPr lang="ko-KR" altLang="en-US" dirty="0"/>
              <a:t> 및 모델링을 통해 만들어진 모델의 특성 확인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ko-KR" altLang="en-US" dirty="0"/>
              <a:t> 확인 결과</a:t>
            </a:r>
            <a:r>
              <a:rPr lang="en-US" altLang="ko-KR" dirty="0"/>
              <a:t>,</a:t>
            </a:r>
            <a:r>
              <a:rPr lang="en-US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기본적으로 순수익과의 상관관계가 높은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피쳐의</a:t>
            </a:r>
            <a:r>
              <a:rPr lang="ko-KR" altLang="en-US" dirty="0">
                <a:sym typeface="Wingdings" pitchFamily="2" charset="2"/>
              </a:rPr>
              <a:t> 중요도가 높게 확인됨</a:t>
            </a:r>
            <a:endParaRPr lang="en-US" altLang="ko-KR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반면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상관관계는 </a:t>
            </a:r>
            <a:r>
              <a:rPr lang="en-US" altLang="ko-KR" dirty="0">
                <a:sym typeface="Wingdings" pitchFamily="2" charset="2"/>
              </a:rPr>
              <a:t>0.19</a:t>
            </a:r>
            <a:r>
              <a:rPr lang="ko-KR" altLang="en-US" dirty="0">
                <a:sym typeface="Wingdings" pitchFamily="2" charset="2"/>
              </a:rPr>
              <a:t>수준으로 가장 낮은 수준이었던 </a:t>
            </a:r>
            <a:r>
              <a:rPr lang="en-US" altLang="ko-KR" dirty="0">
                <a:sym typeface="Wingdings" pitchFamily="2" charset="2"/>
              </a:rPr>
              <a:t>“runtime”</a:t>
            </a:r>
            <a:r>
              <a:rPr lang="ko-KR" altLang="en-US" dirty="0">
                <a:sym typeface="Wingdings" pitchFamily="2" charset="2"/>
              </a:rPr>
              <a:t>이 중요도에서는 </a:t>
            </a:r>
            <a:r>
              <a:rPr lang="en-US" altLang="ko-KR" dirty="0">
                <a:sym typeface="Wingdings" pitchFamily="2" charset="2"/>
              </a:rPr>
              <a:t>4</a:t>
            </a:r>
            <a:r>
              <a:rPr lang="ko-KR" altLang="en-US" dirty="0">
                <a:sym typeface="Wingdings" pitchFamily="2" charset="2"/>
              </a:rPr>
              <a:t>번째는 차지한 점이 상당히 </a:t>
            </a:r>
            <a:r>
              <a:rPr lang="ko-KR" altLang="en-US" dirty="0" err="1">
                <a:sym typeface="Wingdings" pitchFamily="2" charset="2"/>
              </a:rPr>
              <a:t>인상적임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59513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</a:t>
            </a:r>
            <a:r>
              <a:rPr lang="ko-KR" altLang="en-US" dirty="0"/>
              <a:t>데이터에 대한 예측 성능 시각화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몇몇 아웃라이어에 해당하는 건들은 차이가 있기도 하지만</a:t>
            </a:r>
            <a:r>
              <a:rPr lang="en-US" altLang="ko-KR" dirty="0"/>
              <a:t>,</a:t>
            </a:r>
            <a:r>
              <a:rPr lang="ko-KR" altLang="en-US" dirty="0"/>
              <a:t> 전체적으로 학습데이터의 순수익 수치 경향을 잘 반영하고 있는 것으로 보임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8433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순수익 지표를 산출해 현황을 확인함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 데이터 기준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revenue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budget</a:t>
            </a:r>
            <a:r>
              <a:rPr lang="ko-KR" altLang="en-US" dirty="0"/>
              <a:t> 계산함 </a:t>
            </a:r>
            <a:r>
              <a:rPr lang="en-US" altLang="ko-KR" dirty="0"/>
              <a:t>/</a:t>
            </a:r>
            <a:r>
              <a:rPr lang="ko-KR" altLang="en-US" dirty="0"/>
              <a:t> 단위는 백만달러 기준으로 산출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분포를 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(+)</a:t>
            </a:r>
            <a:r>
              <a:rPr lang="ko-KR" altLang="en-US" dirty="0"/>
              <a:t>값부터 </a:t>
            </a:r>
            <a:r>
              <a:rPr lang="en-US" altLang="ko-KR" dirty="0"/>
              <a:t>(-)</a:t>
            </a:r>
            <a:r>
              <a:rPr lang="ko-KR" altLang="en-US" dirty="0"/>
              <a:t>값까지 존재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근처에 데이터 쏠림 현상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이후 학습 시 참조 예정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/>
          </a:p>
          <a:p>
            <a:r>
              <a:rPr lang="ko-KR" altLang="en-US" dirty="0"/>
              <a:t>성능 향상을 위해 극단적인 아웃라이어는 제외 처리함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9327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 </a:t>
            </a:r>
            <a:r>
              <a:rPr lang="ko-KR" altLang="en-US" dirty="0"/>
              <a:t>데이터에 대한 예측 성능 시각화</a:t>
            </a:r>
            <a:endParaRPr lang="en-US" altLang="ko-KR" dirty="0"/>
          </a:p>
          <a:p>
            <a:endParaRPr lang="en-KR" dirty="0"/>
          </a:p>
          <a:p>
            <a:r>
              <a:rPr lang="ko-KR" altLang="en-US" dirty="0"/>
              <a:t>테스트 데이터에서도 경향은 따르고 있는 것으로 보이나</a:t>
            </a:r>
            <a:r>
              <a:rPr lang="en-US" altLang="ko-KR" dirty="0"/>
              <a:t>,</a:t>
            </a:r>
            <a:r>
              <a:rPr lang="ko-KR" altLang="en-US" dirty="0"/>
              <a:t> 순수익 금액이 매우 클수록 정확한 예측에는 한계가 보임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영화의 최종 순수익 금액은 현재의 </a:t>
            </a:r>
            <a:r>
              <a:rPr lang="en-US" altLang="ko-KR" dirty="0"/>
              <a:t>Feature</a:t>
            </a:r>
            <a:r>
              <a:rPr lang="ko-KR" altLang="en-US" dirty="0"/>
              <a:t>들 외에도 수많은 변수들이 반영되는 부분이라 예측에 </a:t>
            </a:r>
            <a:r>
              <a:rPr lang="ko-KR" altLang="en-US" dirty="0" err="1"/>
              <a:t>어느정도의</a:t>
            </a:r>
            <a:r>
              <a:rPr lang="ko-KR" altLang="en-US" dirty="0"/>
              <a:t> 한계는 예상되었으며</a:t>
            </a:r>
            <a:r>
              <a:rPr lang="en-US" altLang="ko-KR" dirty="0"/>
              <a:t>,</a:t>
            </a:r>
            <a:r>
              <a:rPr lang="ko-KR" altLang="en-US" dirty="0"/>
              <a:t> 그와 같은 부분이 그래프로 표현되었다고 판단됨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5611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</a:t>
            </a:r>
            <a:r>
              <a:rPr lang="en-US" altLang="ko-KR" dirty="0"/>
              <a:t>,</a:t>
            </a:r>
            <a:r>
              <a:rPr lang="ko-KR" altLang="en-US" dirty="0"/>
              <a:t> 현재의 정리된 </a:t>
            </a:r>
            <a:r>
              <a:rPr lang="en-US" altLang="ko-KR" dirty="0"/>
              <a:t>Feature</a:t>
            </a:r>
            <a:r>
              <a:rPr lang="ko-KR" altLang="en-US" dirty="0"/>
              <a:t>들을 기반으로 </a:t>
            </a:r>
            <a:r>
              <a:rPr lang="en-US" altLang="ko-KR" dirty="0" err="1"/>
              <a:t>RandomForest</a:t>
            </a:r>
            <a:r>
              <a:rPr lang="ko-KR" altLang="en-US" dirty="0"/>
              <a:t> 외의 서로 다른 </a:t>
            </a:r>
            <a:r>
              <a:rPr lang="ko-KR" altLang="en-US" dirty="0" err="1"/>
              <a:t>모델별</a:t>
            </a:r>
            <a:r>
              <a:rPr lang="ko-KR" altLang="en-US" dirty="0"/>
              <a:t> 테스트 진행함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ko-KR" altLang="en-US" dirty="0" err="1"/>
              <a:t>모델별</a:t>
            </a:r>
            <a:r>
              <a:rPr lang="ko-KR" altLang="en-US" dirty="0"/>
              <a:t>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에 대한 성능 테스트를 진행함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Test</a:t>
            </a:r>
            <a:r>
              <a:rPr lang="ko-KR" altLang="en-US" dirty="0"/>
              <a:t> 데이터 기준으로 상위 </a:t>
            </a:r>
            <a:r>
              <a:rPr lang="en-US" altLang="ko-KR" dirty="0"/>
              <a:t>2</a:t>
            </a:r>
            <a:r>
              <a:rPr lang="ko-KR" altLang="en-US" dirty="0"/>
              <a:t>개 모델에 대한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튜닝을 진행하고자 함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9745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GridSearchCV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ko-KR" altLang="en-US" dirty="0" err="1"/>
              <a:t>파라미터별</a:t>
            </a:r>
            <a:r>
              <a:rPr lang="ko-KR" altLang="en-US" dirty="0"/>
              <a:t> 값을 비교 분석해보았고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ko-KR" altLang="en-US" dirty="0" err="1"/>
              <a:t>모델별</a:t>
            </a:r>
            <a:r>
              <a:rPr lang="ko-KR" altLang="en-US" dirty="0"/>
              <a:t> 성능을 확인함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테스트 결과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/>
              <a:t>Test </a:t>
            </a:r>
            <a:r>
              <a:rPr lang="ko-KR" altLang="en-US" dirty="0"/>
              <a:t>데이터를 기준으로 </a:t>
            </a:r>
            <a:r>
              <a:rPr lang="en-US" altLang="ko-KR" dirty="0" err="1"/>
              <a:t>RandomForest</a:t>
            </a:r>
            <a:r>
              <a:rPr lang="ko-KR" altLang="en-US" dirty="0"/>
              <a:t>에서는 한계 지점이었던 </a:t>
            </a:r>
            <a:r>
              <a:rPr lang="en-US" altLang="ko-KR" dirty="0"/>
              <a:t>89</a:t>
            </a:r>
            <a:r>
              <a:rPr lang="ko-KR" altLang="en-US" dirty="0"/>
              <a:t>수준 대비 </a:t>
            </a:r>
            <a:r>
              <a:rPr lang="en-US" altLang="ko-KR" dirty="0"/>
              <a:t>LGBM</a:t>
            </a:r>
            <a:r>
              <a:rPr lang="ko-KR" altLang="en-US" dirty="0"/>
              <a:t>이 </a:t>
            </a:r>
            <a:r>
              <a:rPr lang="en-US" altLang="ko-KR" dirty="0"/>
              <a:t>86</a:t>
            </a:r>
            <a:r>
              <a:rPr lang="ko-KR" altLang="en-US" dirty="0"/>
              <a:t>수준을 나타내며 더 좋은 성능을 </a:t>
            </a:r>
            <a:r>
              <a:rPr lang="ko-KR" altLang="en-US" dirty="0" err="1"/>
              <a:t>나타내었음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최적의 모델 및 </a:t>
            </a:r>
            <a:r>
              <a:rPr lang="ko-KR" altLang="en-US" dirty="0" err="1">
                <a:sym typeface="Wingdings" pitchFamily="2" charset="2"/>
              </a:rPr>
              <a:t>파라미터값으로</a:t>
            </a:r>
            <a:r>
              <a:rPr lang="ko-KR" altLang="en-US" dirty="0">
                <a:sym typeface="Wingdings" pitchFamily="2" charset="2"/>
              </a:rPr>
              <a:t> 설정함</a:t>
            </a:r>
            <a:endParaRPr lang="en-US" altLang="ko-KR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정리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r>
              <a:rPr lang="ko-KR" altLang="en-US" dirty="0">
                <a:sym typeface="Wingdings" pitchFamily="2" charset="2"/>
              </a:rPr>
              <a:t>영화의 성공을 정의하고 예측한다는 것이 사실 수많은 가정과 변수에 따라 매우 달라질 수 있는 부분이기 때문에 간단하지는 않지만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ko-KR" altLang="en-US" dirty="0">
                <a:sym typeface="Wingdings" pitchFamily="2" charset="2"/>
              </a:rPr>
              <a:t>예측 시점에 확인 가능한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프로덕션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출연진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키워드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제작진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runtime”</a:t>
            </a:r>
            <a:r>
              <a:rPr lang="ko-KR" altLang="en-US" dirty="0">
                <a:sym typeface="Wingdings" pitchFamily="2" charset="2"/>
              </a:rPr>
              <a:t> 등의 제한된 지표들을 활용해 해당 영화의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예산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평점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순수익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을 전망해볼 수 있었다는 점에서 프로젝트의 의미가 있었으며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ko-KR" altLang="en-US" dirty="0">
                <a:sym typeface="Wingdings" pitchFamily="2" charset="2"/>
              </a:rPr>
              <a:t>현재 반영된 컬럼 외에 추가적인 데이터를 발굴해 활용할 수 있다면 추가적인 성능 개선도 기대해 볼 수 있겠다는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63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기본방향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 err="1"/>
              <a:t>RandomForest</a:t>
            </a:r>
            <a:r>
              <a:rPr lang="ko-KR" altLang="en-US" dirty="0" err="1"/>
              <a:t>를</a:t>
            </a:r>
            <a:r>
              <a:rPr lang="ko-KR" altLang="en-US" dirty="0"/>
              <a:t> 기본 모델로 </a:t>
            </a:r>
            <a:r>
              <a:rPr lang="ko-KR" altLang="en-US" dirty="0" err="1"/>
              <a:t>피쳐엔지니어링</a:t>
            </a:r>
            <a:r>
              <a:rPr lang="ko-KR" altLang="en-US" dirty="0"/>
              <a:t> 과정을 통해 순수익 예측 모델의 성능을 어느정도 수준까지 향상시킬 수 있는지를 단계별로 테스트하며 진행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이후 추가적으로 서로 다른 모델 적용 및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 </a:t>
            </a:r>
            <a:r>
              <a:rPr lang="en-US" altLang="ko-KR" dirty="0"/>
              <a:t>=&gt;</a:t>
            </a:r>
            <a:r>
              <a:rPr lang="ko-KR" altLang="en-US" dirty="0"/>
              <a:t> 최적의 모델 찾기 </a:t>
            </a:r>
            <a:r>
              <a:rPr lang="en-US" altLang="ko-KR" dirty="0"/>
              <a:t>/</a:t>
            </a:r>
            <a:r>
              <a:rPr lang="ko-KR" altLang="en-US" dirty="0"/>
              <a:t> 성능 평가지표는 </a:t>
            </a:r>
            <a:r>
              <a:rPr lang="en-US" altLang="ko-KR" dirty="0"/>
              <a:t>RMSE</a:t>
            </a:r>
            <a:r>
              <a:rPr lang="ko-KR" altLang="en-US" dirty="0"/>
              <a:t> 활용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이에 앞선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EDA </a:t>
            </a:r>
            <a:r>
              <a:rPr lang="ko-KR" altLang="en-US" dirty="0"/>
              <a:t>및 </a:t>
            </a:r>
            <a:r>
              <a:rPr lang="ko-KR" altLang="en-US" dirty="0" err="1"/>
              <a:t>전처리는</a:t>
            </a:r>
            <a:r>
              <a:rPr lang="ko-KR" altLang="en-US" dirty="0"/>
              <a:t> 이전 발표내용과 마찬가지로 </a:t>
            </a:r>
            <a:r>
              <a:rPr lang="en-US" altLang="ko-KR" dirty="0"/>
              <a:t>24</a:t>
            </a:r>
            <a:r>
              <a:rPr lang="ko-KR" altLang="en-US" dirty="0"/>
              <a:t>가지 영화 메타데이터 컬럼들 중 불필요한 컬럼 및 </a:t>
            </a:r>
            <a:r>
              <a:rPr lang="en-US" altLang="ko-KR" dirty="0"/>
              <a:t>null</a:t>
            </a:r>
            <a:r>
              <a:rPr lang="ko-KR" altLang="en-US" dirty="0"/>
              <a:t>값 제외 처리 등을 통해 </a:t>
            </a:r>
            <a:r>
              <a:rPr lang="en-US" altLang="ko-KR" dirty="0"/>
              <a:t>1</a:t>
            </a:r>
            <a:r>
              <a:rPr lang="ko-KR" altLang="en-US" dirty="0"/>
              <a:t>차적으로 정리 완료함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5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1</a:t>
            </a:r>
            <a:r>
              <a:rPr lang="ko-KR" altLang="en-US" dirty="0"/>
              <a:t>차로 현 데이터 기준 예측에 바로 활용 가능한 컬럼만으로 테스트 진행함 </a:t>
            </a:r>
            <a:r>
              <a:rPr lang="en-US" altLang="ko-KR" dirty="0"/>
              <a:t>/</a:t>
            </a:r>
            <a:r>
              <a:rPr lang="ko-KR" altLang="en-US" dirty="0"/>
              <a:t> 영화의 순수익을 예측해보는 것이므로 예측 시점에 확인이 어려운 지표는 학습에 반영하지 않음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9333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Original_language</a:t>
            </a:r>
            <a:r>
              <a:rPr lang="ko-KR" altLang="en-US" dirty="0"/>
              <a:t>는 문자열 형태로 되어있으므로 라벨 </a:t>
            </a:r>
            <a:r>
              <a:rPr lang="ko-KR" altLang="en-US" dirty="0" err="1"/>
              <a:t>인코딩</a:t>
            </a:r>
            <a:r>
              <a:rPr lang="ko-KR" altLang="en-US" dirty="0"/>
              <a:t> 후 학습에 반영함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더불어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컬럼별</a:t>
            </a:r>
            <a:r>
              <a:rPr lang="ko-KR" altLang="en-US" dirty="0"/>
              <a:t> 극단적 </a:t>
            </a:r>
            <a:r>
              <a:rPr lang="ko-KR" altLang="en-US" dirty="0" err="1"/>
              <a:t>아웃라이어</a:t>
            </a:r>
            <a:r>
              <a:rPr lang="ko-KR" altLang="en-US" dirty="0"/>
              <a:t> 및 </a:t>
            </a:r>
            <a:r>
              <a:rPr lang="ko-KR" altLang="en-US" dirty="0" err="1"/>
              <a:t>미입력</a:t>
            </a:r>
            <a:r>
              <a:rPr lang="ko-KR" altLang="en-US" dirty="0"/>
              <a:t> 데이터는 제외 처리하고 진행함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하단 그래프 설명 간단히 진행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피쳐엔지니어링</a:t>
            </a:r>
            <a:r>
              <a:rPr lang="ko-KR" altLang="en-US" dirty="0"/>
              <a:t> 및 모델 성능 평가 결과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Test RMSE</a:t>
            </a:r>
            <a:r>
              <a:rPr lang="ko-KR" altLang="en-US" dirty="0"/>
              <a:t>가 각각 </a:t>
            </a:r>
            <a:r>
              <a:rPr lang="en-US" altLang="ko-KR" dirty="0"/>
              <a:t>OO, OO </a:t>
            </a:r>
            <a:r>
              <a:rPr lang="ko-KR" altLang="en-US" dirty="0"/>
              <a:t>로 확인되었으며</a:t>
            </a:r>
            <a:r>
              <a:rPr lang="en-US" altLang="ko-KR" dirty="0"/>
              <a:t>,</a:t>
            </a:r>
            <a:r>
              <a:rPr lang="ko-KR" altLang="en-US" dirty="0"/>
              <a:t> 순수익 금액 자체가 워낙 커서 </a:t>
            </a:r>
            <a:r>
              <a:rPr lang="en-US" altLang="ko-KR" dirty="0"/>
              <a:t>RMSE</a:t>
            </a:r>
            <a:r>
              <a:rPr lang="ko-KR" altLang="en-US" dirty="0"/>
              <a:t> 숫자도 크게 나온 것으로 보임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이후의 </a:t>
            </a:r>
            <a:r>
              <a:rPr lang="ko-KR" altLang="en-US" dirty="0" err="1"/>
              <a:t>피쳐엔지니어링</a:t>
            </a:r>
            <a:r>
              <a:rPr lang="ko-KR" altLang="en-US" dirty="0"/>
              <a:t> 과정을 통해 비교</a:t>
            </a:r>
            <a:r>
              <a:rPr lang="en-US" altLang="ko-KR" dirty="0"/>
              <a:t>/</a:t>
            </a:r>
            <a:r>
              <a:rPr lang="ko-KR" altLang="en-US" dirty="0"/>
              <a:t>판단 예정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0567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추가적인 테스트를 진행해 봄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아까 순수익 지표의 분포가 </a:t>
            </a:r>
            <a:r>
              <a:rPr lang="en-US" altLang="ko-KR" dirty="0"/>
              <a:t>0</a:t>
            </a:r>
            <a:r>
              <a:rPr lang="ko-KR" altLang="en-US" dirty="0"/>
              <a:t> 근처에 </a:t>
            </a:r>
            <a:r>
              <a:rPr lang="ko-KR" altLang="en-US" dirty="0" err="1"/>
              <a:t>쏠려있었고</a:t>
            </a:r>
            <a:r>
              <a:rPr lang="en-US" altLang="ko-KR" dirty="0"/>
              <a:t>,</a:t>
            </a:r>
            <a:r>
              <a:rPr lang="ko-KR" altLang="en-US" dirty="0"/>
              <a:t> 그와 같은 데이터는 학습 시 성능에 부정적 영향이 있을 수 있겠다고 판단해 </a:t>
            </a:r>
            <a:r>
              <a:rPr lang="en-US" altLang="ko-KR" dirty="0"/>
              <a:t>log</a:t>
            </a:r>
            <a:r>
              <a:rPr lang="ko-KR" altLang="en-US" dirty="0" err="1"/>
              <a:t>를</a:t>
            </a:r>
            <a:r>
              <a:rPr lang="ko-KR" altLang="en-US" dirty="0"/>
              <a:t> 적용 후 테스트를 진행해 봄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하단 코드 간단히 설명 진행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dirty="0"/>
              <a:t>테스트 결과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r>
              <a:rPr lang="ko-KR" altLang="en-US" dirty="0"/>
              <a:t> 데이터에서는 성능 조금 향상 </a:t>
            </a:r>
            <a:r>
              <a:rPr lang="en-US" altLang="ko-KR" dirty="0"/>
              <a:t>but Train</a:t>
            </a:r>
            <a:r>
              <a:rPr lang="ko-KR" altLang="en-US" dirty="0"/>
              <a:t> 데이터에서는 오히려 성능 저하됨</a:t>
            </a:r>
            <a:r>
              <a:rPr lang="en-US" altLang="ko-KR" dirty="0"/>
              <a:t>.</a:t>
            </a:r>
            <a:r>
              <a:rPr lang="ko-KR" altLang="en-US" dirty="0"/>
              <a:t> 이후 단계에서도 동일한 테스트를 반복 진행했으나 기대한 성능 향상은 나타나지 않았음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5756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</a:t>
            </a:r>
            <a:r>
              <a:rPr lang="ko-KR" altLang="en-US" dirty="0" err="1"/>
              <a:t>피쳐엔지니어링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차에서 반영한 </a:t>
            </a:r>
            <a:r>
              <a:rPr lang="en-US" altLang="ko-KR" dirty="0"/>
              <a:t>Feature</a:t>
            </a:r>
            <a:r>
              <a:rPr lang="ko-KR" altLang="en-US" dirty="0"/>
              <a:t> 외에 추가적으로 반영할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검토해 반영하고자 함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Genres_name</a:t>
            </a:r>
            <a:r>
              <a:rPr lang="ko-KR" altLang="en-US" dirty="0"/>
              <a:t> 컬럼을 검토함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하단 코드 간단히 설명 진행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dirty="0"/>
              <a:t>우선 이와 같은 코드를 통해 </a:t>
            </a:r>
            <a:r>
              <a:rPr lang="ko-KR" altLang="en-US" dirty="0" err="1"/>
              <a:t>영화별</a:t>
            </a:r>
            <a:r>
              <a:rPr lang="ko-KR" altLang="en-US" dirty="0"/>
              <a:t> </a:t>
            </a:r>
            <a:r>
              <a:rPr lang="ko-KR" altLang="en-US" dirty="0" err="1"/>
              <a:t>장르이름</a:t>
            </a:r>
            <a:r>
              <a:rPr lang="ko-KR" altLang="en-US" dirty="0"/>
              <a:t> 리스트를 생성했습니다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31247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상태에서 데이터프레임을 하나씩 돌면서 장르별 </a:t>
            </a:r>
            <a:r>
              <a:rPr lang="en-US" altLang="ko-KR" dirty="0"/>
              <a:t>count</a:t>
            </a:r>
            <a:r>
              <a:rPr lang="ko-KR" altLang="en-US" dirty="0" err="1"/>
              <a:t>를</a:t>
            </a:r>
            <a:r>
              <a:rPr lang="ko-KR" altLang="en-US" dirty="0"/>
              <a:t> 저장하는 과정을 거침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정리 결과</a:t>
            </a:r>
            <a:r>
              <a:rPr lang="en-US" altLang="ko-KR" dirty="0"/>
              <a:t>,</a:t>
            </a:r>
            <a:r>
              <a:rPr lang="ko-KR" altLang="en-US" dirty="0"/>
              <a:t> 총 </a:t>
            </a:r>
            <a:r>
              <a:rPr lang="en-US" altLang="ko-KR" dirty="0"/>
              <a:t>19</a:t>
            </a:r>
            <a:r>
              <a:rPr lang="ko-KR" altLang="en-US" dirty="0"/>
              <a:t>가지 장르별로 </a:t>
            </a:r>
            <a:r>
              <a:rPr lang="en-US" altLang="ko-KR" dirty="0"/>
              <a:t>(</a:t>
            </a:r>
            <a:r>
              <a:rPr lang="ko-KR" altLang="en-US" dirty="0"/>
              <a:t>사진</a:t>
            </a:r>
            <a:r>
              <a:rPr lang="en-US" altLang="ko-KR" dirty="0"/>
              <a:t>)</a:t>
            </a:r>
            <a:r>
              <a:rPr lang="ko-KR" altLang="en-US" dirty="0"/>
              <a:t>과 같이 각각의 개수 정보를 저장함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9335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각 장르별로 해당 장르에 해당되는 영화의 순수익 평균을 계산하여 각 장르의 점수를 계산함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계산 결과 </a:t>
            </a:r>
            <a:r>
              <a:rPr lang="en-US" altLang="ko-KR" dirty="0"/>
              <a:t>19</a:t>
            </a:r>
            <a:r>
              <a:rPr lang="ko-KR" altLang="en-US" dirty="0"/>
              <a:t>개 장르별로 점수가 </a:t>
            </a:r>
            <a:r>
              <a:rPr lang="ko-KR" altLang="en-US" dirty="0" err="1"/>
              <a:t>의미있는</a:t>
            </a:r>
            <a:r>
              <a:rPr lang="ko-KR" altLang="en-US" dirty="0"/>
              <a:t> 차이를 나타내는 것을 확인하였음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83658-D1A7-114F-B646-50158EAF7432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077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61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3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8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5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1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7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8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5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6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2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3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8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i="0" kern="1200" spc="4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1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20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 spc="3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101748-69B2-4BED-A75A-A2EB8EBA1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b">
            <a:normAutofit/>
          </a:bodyPr>
          <a:lstStyle/>
          <a:p>
            <a:r>
              <a:rPr lang="ko-KR" altLang="en-US" sz="4800" dirty="0" err="1"/>
              <a:t>머신러닝을</a:t>
            </a:r>
            <a:r>
              <a:rPr lang="ko-KR" altLang="en-US" sz="4800" dirty="0"/>
              <a:t> 이용한</a:t>
            </a:r>
            <a:br>
              <a:rPr lang="en-US" altLang="ko-KR" sz="4800" dirty="0"/>
            </a:br>
            <a:r>
              <a:rPr lang="ko-KR" altLang="en-US" sz="4800" dirty="0"/>
              <a:t>영화 성공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F183CF-9D39-47E8-9D5A-5DCA8DD5C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915" y="4876803"/>
            <a:ext cx="5364936" cy="909848"/>
          </a:xfrm>
        </p:spPr>
        <p:txBody>
          <a:bodyPr anchor="t">
            <a:normAutofit lnSpcReduction="10000"/>
          </a:bodyPr>
          <a:lstStyle/>
          <a:p>
            <a:r>
              <a:rPr lang="ko-KR" altLang="en-US" dirty="0">
                <a:latin typeface="+mn-ea"/>
              </a:rPr>
              <a:t>스터디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조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김준형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유현준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권라영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조윤진</a:t>
            </a:r>
          </a:p>
        </p:txBody>
      </p:sp>
      <p:pic>
        <p:nvPicPr>
          <p:cNvPr id="4" name="Picture 3" descr="녹색 벽돌벽의 전등 아래 장난감 로봇">
            <a:extLst>
              <a:ext uri="{FF2B5EF4-FFF2-40B4-BE49-F238E27FC236}">
                <a16:creationId xmlns:a16="http://schemas.microsoft.com/office/drawing/2014/main" id="{548551B9-0F55-4383-9388-5E02E55D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58" r="16067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raw data</a:t>
            </a:r>
            <a:r>
              <a:rPr lang="ko-KR" altLang="en-US" sz="1800" dirty="0">
                <a:latin typeface="+mn-ea"/>
              </a:rPr>
              <a:t>로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42" y="2096220"/>
            <a:ext cx="3592201" cy="35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93E0D2-3726-4811-81FB-E165CC27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457" y="4110487"/>
            <a:ext cx="4257729" cy="13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0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Standard Scaler </a:t>
            </a:r>
            <a:r>
              <a:rPr lang="ko-KR" altLang="en-US" sz="1800" dirty="0">
                <a:latin typeface="+mn-ea"/>
              </a:rPr>
              <a:t>적용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742" y="2096220"/>
            <a:ext cx="3592200" cy="35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62B3C-9C3D-4259-90B1-6539D974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434" y="4198727"/>
            <a:ext cx="45053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9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3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log scale </a:t>
            </a:r>
            <a:r>
              <a:rPr lang="ko-KR" altLang="en-US" sz="1800" dirty="0">
                <a:latin typeface="+mn-ea"/>
              </a:rPr>
              <a:t>적용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742" y="2119317"/>
            <a:ext cx="3592200" cy="351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62B3C-9C3D-4259-90B1-6539D974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540" y="4198727"/>
            <a:ext cx="4315112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38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Multiple 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4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outlier</a:t>
            </a:r>
            <a:r>
              <a:rPr lang="ko-KR" altLang="en-US" sz="1800" dirty="0">
                <a:latin typeface="+mn-ea"/>
              </a:rPr>
              <a:t> 처리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368AC-1219-4016-B063-4FB16DE9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742" y="2119317"/>
            <a:ext cx="3592199" cy="351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62B3C-9C3D-4259-90B1-6539D974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540" y="4213736"/>
            <a:ext cx="4315112" cy="12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4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번외</a:t>
            </a:r>
            <a:r>
              <a:rPr lang="en-US" altLang="ko-KR" sz="2000" b="1" dirty="0">
                <a:latin typeface="+mn-ea"/>
              </a:rPr>
              <a:t>: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PCA</a:t>
            </a: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X</a:t>
            </a:r>
            <a:r>
              <a:rPr lang="ko-KR" altLang="en-US" sz="1800" dirty="0">
                <a:latin typeface="+mn-ea"/>
              </a:rPr>
              <a:t>에 </a:t>
            </a:r>
            <a:r>
              <a:rPr lang="en-US" altLang="ko-KR" sz="1800" dirty="0">
                <a:latin typeface="+mn-ea"/>
              </a:rPr>
              <a:t>Standard Scaler </a:t>
            </a:r>
            <a:r>
              <a:rPr lang="ko-KR" altLang="en-US" sz="1800" dirty="0">
                <a:latin typeface="+mn-ea"/>
              </a:rPr>
              <a:t>적용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model = </a:t>
            </a:r>
            <a:r>
              <a:rPr lang="en-US" altLang="ko-KR" sz="1800" dirty="0" err="1">
                <a:latin typeface="+mn-ea"/>
              </a:rPr>
              <a:t>KNeighborsRegressor</a:t>
            </a:r>
            <a:r>
              <a:rPr lang="en-US" altLang="ko-KR" sz="1800" dirty="0">
                <a:latin typeface="+mn-ea"/>
              </a:rPr>
              <a:t>(</a:t>
            </a:r>
            <a:r>
              <a:rPr lang="en-US" altLang="ko-KR" sz="1800" dirty="0" err="1">
                <a:latin typeface="+mn-ea"/>
              </a:rPr>
              <a:t>n_neighbors</a:t>
            </a:r>
            <a:r>
              <a:rPr lang="en-US" altLang="ko-KR" sz="1800" dirty="0">
                <a:latin typeface="+mn-ea"/>
              </a:rPr>
              <a:t>=5)</a:t>
            </a: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score() </a:t>
            </a:r>
            <a:r>
              <a:rPr lang="ko-KR" altLang="en-US" sz="1800" dirty="0">
                <a:latin typeface="+mn-ea"/>
              </a:rPr>
              <a:t>통해 </a:t>
            </a:r>
            <a:r>
              <a:rPr lang="ko-KR" altLang="en-US" sz="1800" dirty="0" err="1">
                <a:latin typeface="+mn-ea"/>
              </a:rPr>
              <a:t>결정계수값</a:t>
            </a:r>
            <a:r>
              <a:rPr lang="ko-KR" altLang="en-US" sz="1800" dirty="0">
                <a:latin typeface="+mn-ea"/>
              </a:rPr>
              <a:t> 계산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sample 40</a:t>
            </a:r>
            <a:r>
              <a:rPr lang="ko-KR" altLang="en-US" sz="1800" dirty="0">
                <a:latin typeface="+mn-ea"/>
              </a:rPr>
              <a:t>개 뽑아 실제 값과 예측한 값 비교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60D1C-DABA-401A-93C2-F83AD8A7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71" y="2496813"/>
            <a:ext cx="3838575" cy="8286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41A0CD-CBEF-44EC-A652-F2DCC5A6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22" y="3771495"/>
            <a:ext cx="4491755" cy="29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0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영화 평점 예측</a:t>
            </a:r>
          </a:p>
        </p:txBody>
      </p:sp>
    </p:spTree>
    <p:extLst>
      <p:ext uri="{BB962C8B-B14F-4D97-AF65-F5344CB8AC3E}">
        <p14:creationId xmlns:p14="http://schemas.microsoft.com/office/powerpoint/2010/main" val="420144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900" b="1" dirty="0">
                <a:latin typeface="+mn-ea"/>
              </a:rPr>
              <a:t>주제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+mn-ea"/>
              </a:rPr>
              <a:t>영화 데이터 중 영화 평점에 영향을 주는 것은 어떤 것이 영향을 끼칠까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+mn-ea"/>
              </a:rPr>
              <a:t>ex. </a:t>
            </a:r>
            <a:r>
              <a:rPr lang="ko-KR" altLang="en-US" sz="1800" dirty="0">
                <a:latin typeface="+mn-ea"/>
              </a:rPr>
              <a:t>장르에 따라 영화의 평점이 좌지우지 될까</a:t>
            </a:r>
            <a:r>
              <a:rPr lang="en-US" altLang="ko-KR" sz="1800" dirty="0">
                <a:latin typeface="+mn-ea"/>
              </a:rPr>
              <a:t>?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</p:spTree>
    <p:extLst>
      <p:ext uri="{BB962C8B-B14F-4D97-AF65-F5344CB8AC3E}">
        <p14:creationId xmlns:p14="http://schemas.microsoft.com/office/powerpoint/2010/main" val="153556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6" y="758951"/>
            <a:ext cx="3804250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r>
              <a:rPr lang="en-US" altLang="ko-KR" sz="1900" b="1" dirty="0" err="1">
                <a:latin typeface="+mn-ea"/>
              </a:rPr>
              <a:t>Movie_meta</a:t>
            </a:r>
            <a:r>
              <a:rPr lang="en-US" altLang="ko-KR" sz="1900" b="1" dirty="0">
                <a:latin typeface="+mn-ea"/>
              </a:rPr>
              <a:t> data</a:t>
            </a:r>
          </a:p>
          <a:p>
            <a:endParaRPr lang="en-US" altLang="ko-KR" sz="19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4239E-80C5-4A18-AE24-4A0E2548C6F6}"/>
              </a:ext>
            </a:extLst>
          </p:cNvPr>
          <p:cNvSpPr txBox="1">
            <a:spLocks/>
          </p:cNvSpPr>
          <p:nvPr/>
        </p:nvSpPr>
        <p:spPr>
          <a:xfrm>
            <a:off x="9624208" y="1308167"/>
            <a:ext cx="2464278" cy="1685200"/>
          </a:xfrm>
          <a:prstGeom prst="rect">
            <a:avLst/>
          </a:prstGeom>
        </p:spPr>
        <p:txBody>
          <a:bodyPr lIns="109728" tIns="109728" rIns="109728" bIns="91440"/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1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24</a:t>
            </a:r>
            <a:r>
              <a:rPr lang="ko-KR" altLang="en-US" sz="1800" dirty="0">
                <a:latin typeface="+mn-ea"/>
              </a:rPr>
              <a:t>개 컬럼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값이 많음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+mn-ea"/>
              </a:rPr>
              <a:t>대부분 </a:t>
            </a:r>
            <a:r>
              <a:rPr lang="en-US" altLang="ko-KR" sz="1800" dirty="0">
                <a:latin typeface="+mn-ea"/>
              </a:rPr>
              <a:t>object type</a:t>
            </a:r>
          </a:p>
          <a:p>
            <a:pPr>
              <a:buFontTx/>
              <a:buChar char="-"/>
            </a:pPr>
            <a:endParaRPr lang="en-US" altLang="ko-KR" sz="18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29019-770C-4D58-B237-E22B8FA9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23" y="1699406"/>
            <a:ext cx="3744205" cy="4709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BF78DE-5BF8-480C-9419-DFBA5F9C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19" y="1699406"/>
            <a:ext cx="2278387" cy="506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54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18690" y="0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필요한 컬럼 위주로 정리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컬럼이 옆으로 </a:t>
            </a:r>
            <a:r>
              <a:rPr lang="ko-KR" altLang="en-US" sz="1800" dirty="0" err="1">
                <a:latin typeface="+mn-ea"/>
              </a:rPr>
              <a:t>한칸씩</a:t>
            </a:r>
            <a:r>
              <a:rPr lang="ko-KR" altLang="en-US" sz="1800" dirty="0">
                <a:latin typeface="+mn-ea"/>
              </a:rPr>
              <a:t> 밀린 값들이 있어 첫번째 컬럼 값으로 확인 후 제거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34F35-379B-4EDF-947A-72DD8E4E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64" y="2393370"/>
            <a:ext cx="7096049" cy="276607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5DD235A-E568-49F1-98B1-4CADEFDC27EC}"/>
              </a:ext>
            </a:extLst>
          </p:cNvPr>
          <p:cNvSpPr txBox="1">
            <a:spLocks/>
          </p:cNvSpPr>
          <p:nvPr/>
        </p:nvSpPr>
        <p:spPr>
          <a:xfrm>
            <a:off x="3355675" y="4740728"/>
            <a:ext cx="8874425" cy="2475370"/>
          </a:xfrm>
          <a:prstGeom prst="rect">
            <a:avLst/>
          </a:prstGeom>
        </p:spPr>
        <p:txBody>
          <a:bodyPr lIns="109728" tIns="109728" rIns="109728" bIns="91440"/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1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Null </a:t>
            </a:r>
            <a:r>
              <a:rPr lang="ko-KR" altLang="en-US" sz="1800" dirty="0">
                <a:latin typeface="+mn-ea"/>
              </a:rPr>
              <a:t>값이 많이 나오는 </a:t>
            </a:r>
            <a:r>
              <a:rPr lang="en-US" altLang="ko-KR" dirty="0"/>
              <a:t>"</a:t>
            </a:r>
            <a:r>
              <a:rPr lang="en-US" altLang="ko-KR" dirty="0" err="1"/>
              <a:t>belongs_to_collection","homepage","tagline</a:t>
            </a:r>
            <a:r>
              <a:rPr lang="en-US" altLang="ko-KR" dirty="0"/>
              <a:t>“ </a:t>
            </a:r>
            <a:r>
              <a:rPr lang="ko-KR" altLang="en-US" dirty="0"/>
              <a:t>제거</a:t>
            </a:r>
            <a:endParaRPr lang="en-US" altLang="ko-KR" dirty="0"/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ID</a:t>
            </a:r>
            <a:r>
              <a:rPr lang="ko-KR" altLang="en-US" sz="1800" dirty="0">
                <a:latin typeface="+mn-ea"/>
              </a:rPr>
              <a:t> 중복 값 제거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679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불필요한 컬럼 삭제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  -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adult,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/>
              <a:t>poster_path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original_title</a:t>
            </a:r>
            <a:r>
              <a:rPr lang="en-US" altLang="ko-KR" dirty="0"/>
              <a:t>, title </a:t>
            </a:r>
            <a:r>
              <a:rPr lang="ko-KR" altLang="en-US" dirty="0"/>
              <a:t>등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알맞지 않는 데이터 수치 변환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  - id : int</a:t>
            </a:r>
          </a:p>
          <a:p>
            <a:pPr lvl="1"/>
            <a:r>
              <a:rPr lang="en-US" altLang="ko-KR" dirty="0">
                <a:latin typeface="+mn-ea"/>
              </a:rPr>
              <a:t>   - </a:t>
            </a:r>
            <a:r>
              <a:rPr lang="en-US" altLang="ko-KR" dirty="0"/>
              <a:t>popularity : float</a:t>
            </a:r>
          </a:p>
          <a:p>
            <a:pPr lvl="1"/>
            <a:r>
              <a:rPr lang="en-US" altLang="ko-KR" dirty="0">
                <a:latin typeface="+mn-ea"/>
              </a:rPr>
              <a:t>   - </a:t>
            </a:r>
            <a:r>
              <a:rPr lang="en-US" altLang="ko-KR" dirty="0"/>
              <a:t>budget : float</a:t>
            </a:r>
            <a:endParaRPr lang="en-US" altLang="ko-KR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평점 예측을 위해 </a:t>
            </a:r>
            <a:r>
              <a:rPr lang="en-US" altLang="ko-KR" sz="1800" dirty="0" err="1">
                <a:latin typeface="+mn-ea"/>
              </a:rPr>
              <a:t>vote_count</a:t>
            </a:r>
            <a:r>
              <a:rPr lang="ko-KR" altLang="en-US" sz="1800" dirty="0">
                <a:latin typeface="+mn-ea"/>
              </a:rPr>
              <a:t>와 </a:t>
            </a:r>
            <a:r>
              <a:rPr lang="en-US" altLang="ko-KR" sz="1800" dirty="0" err="1">
                <a:latin typeface="+mn-ea"/>
              </a:rPr>
              <a:t>vote_average</a:t>
            </a:r>
            <a:r>
              <a:rPr lang="ko-KR" altLang="en-US" sz="1800" dirty="0">
                <a:latin typeface="+mn-ea"/>
              </a:rPr>
              <a:t>를 가중치 계산을 통해 새로운 컬럼</a:t>
            </a:r>
            <a:r>
              <a:rPr lang="en-US" altLang="ko-KR" sz="1800" dirty="0">
                <a:latin typeface="+mn-ea"/>
              </a:rPr>
              <a:t>(WR)</a:t>
            </a:r>
            <a:r>
              <a:rPr lang="ko-KR" altLang="en-US" sz="1800" dirty="0">
                <a:latin typeface="+mn-ea"/>
              </a:rPr>
              <a:t> 생성</a:t>
            </a:r>
            <a:r>
              <a:rPr lang="en-US" altLang="ko-KR" sz="18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 err="1">
                <a:latin typeface="+mn-ea"/>
              </a:rPr>
              <a:t>Movie_meta</a:t>
            </a:r>
            <a:r>
              <a:rPr lang="ko-KR" altLang="en-US" sz="1800" dirty="0">
                <a:latin typeface="+mn-ea"/>
              </a:rPr>
              <a:t>데이터와 </a:t>
            </a:r>
            <a:r>
              <a:rPr lang="en-US" altLang="ko-KR" sz="1800" dirty="0">
                <a:latin typeface="+mn-ea"/>
              </a:rPr>
              <a:t>cast</a:t>
            </a:r>
            <a:r>
              <a:rPr lang="ko-KR" altLang="en-US" sz="1800" dirty="0">
                <a:latin typeface="+mn-ea"/>
              </a:rPr>
              <a:t>데이터를 결합 후 진행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/>
              <a:t>장르나 출연 배우의 값이 </a:t>
            </a:r>
            <a:r>
              <a:rPr lang="en-US" altLang="ko-KR" sz="1800" dirty="0" err="1"/>
              <a:t>Dict</a:t>
            </a:r>
            <a:r>
              <a:rPr lang="ko-KR" altLang="en-US" sz="1800" dirty="0"/>
              <a:t>형태여서 대표 </a:t>
            </a:r>
            <a:r>
              <a:rPr lang="en-US" altLang="ko-KR" sz="1800" dirty="0"/>
              <a:t>1</a:t>
            </a:r>
            <a:r>
              <a:rPr lang="ko-KR" altLang="en-US" sz="1800" dirty="0"/>
              <a:t>개의 값만 추출 후 진행</a:t>
            </a:r>
            <a:endParaRPr lang="en-US" altLang="ko-KR" sz="1800" dirty="0"/>
          </a:p>
          <a:p>
            <a:pPr marL="468630" lvl="1" indent="-285750">
              <a:buFontTx/>
              <a:buChar char="-"/>
            </a:pPr>
            <a:r>
              <a:rPr lang="en-US" altLang="ko-KR" sz="1800" dirty="0" err="1"/>
              <a:t>Get_dummy</a:t>
            </a:r>
            <a:r>
              <a:rPr lang="ko-KR" altLang="en-US" sz="1800" dirty="0"/>
              <a:t>를 활용하여 범주형 데이터를 수치화 시켜 진행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</p:spTree>
    <p:extLst>
      <p:ext uri="{BB962C8B-B14F-4D97-AF65-F5344CB8AC3E}">
        <p14:creationId xmlns:p14="http://schemas.microsoft.com/office/powerpoint/2010/main" val="99235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주제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특정 지표를 기준으로 영화 성공 예측하기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목표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en-US" altLang="ko-KR" sz="1900" dirty="0">
                <a:latin typeface="+mn-ea"/>
              </a:rPr>
              <a:t>‘The Movies Dataset’</a:t>
            </a:r>
            <a:r>
              <a:rPr lang="ko-KR" altLang="en-US" sz="1900" dirty="0">
                <a:latin typeface="+mn-ea"/>
              </a:rPr>
              <a:t>에 포함된 영화의 캐스트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크루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키워드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런타임 등 다양한 지표를 학습시켜 영화의 순수익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평점 등 </a:t>
            </a:r>
            <a:r>
              <a:rPr lang="en-US" altLang="ko-KR" sz="1900" dirty="0">
                <a:latin typeface="+mn-ea"/>
              </a:rPr>
              <a:t>‘</a:t>
            </a:r>
            <a:r>
              <a:rPr lang="ko-KR" altLang="en-US" sz="1900" dirty="0">
                <a:latin typeface="+mn-ea"/>
              </a:rPr>
              <a:t>성공</a:t>
            </a:r>
            <a:r>
              <a:rPr lang="en-US" altLang="ko-KR" sz="1900" dirty="0">
                <a:latin typeface="+mn-ea"/>
              </a:rPr>
              <a:t>’</a:t>
            </a:r>
            <a:r>
              <a:rPr lang="ko-KR" altLang="en-US" sz="1900" dirty="0">
                <a:latin typeface="+mn-ea"/>
              </a:rPr>
              <a:t>의 기준이 되는 지표를 예측할 수 있도록 한다</a:t>
            </a:r>
            <a:r>
              <a:rPr lang="en-US" altLang="ko-KR" sz="1900" dirty="0">
                <a:latin typeface="+mn-ea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86852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 err="1">
                <a:latin typeface="+mn-ea"/>
              </a:rPr>
              <a:t>전처리</a:t>
            </a:r>
            <a:r>
              <a:rPr lang="ko-KR" altLang="en-US" sz="1800" dirty="0">
                <a:latin typeface="+mn-ea"/>
              </a:rPr>
              <a:t> 한 데이터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530CEF-B356-4C24-90EC-58F2A5EA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66" y="2037130"/>
            <a:ext cx="4723578" cy="46847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B5C28A-0623-4816-B9B8-B43B76693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77" y="2228802"/>
            <a:ext cx="3618820" cy="6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 err="1">
                <a:latin typeface="+mn-ea"/>
              </a:rPr>
              <a:t>전처리</a:t>
            </a:r>
            <a:r>
              <a:rPr lang="ko-KR" altLang="en-US" sz="1800" dirty="0">
                <a:latin typeface="+mn-ea"/>
              </a:rPr>
              <a:t> 한 데이터 학습에서 </a:t>
            </a:r>
            <a:r>
              <a:rPr lang="en-US" altLang="ko-KR" sz="1800" dirty="0">
                <a:latin typeface="+mn-ea"/>
              </a:rPr>
              <a:t>year</a:t>
            </a:r>
            <a:r>
              <a:rPr lang="ko-KR" altLang="en-US" sz="1800" dirty="0">
                <a:latin typeface="+mn-ea"/>
              </a:rPr>
              <a:t>를 뺀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1EFBA5-E23B-43F5-A9E2-8DE019F2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2" y="2717976"/>
            <a:ext cx="3521528" cy="538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463848-DBDD-4011-9919-F2790E08B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90" y="2003795"/>
            <a:ext cx="4754182" cy="46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3</a:t>
            </a:r>
            <a:r>
              <a:rPr lang="ko-KR" altLang="en-US" sz="1800" dirty="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Standard Scaler </a:t>
            </a:r>
            <a:r>
              <a:rPr lang="ko-KR" altLang="en-US" sz="1800" dirty="0">
                <a:latin typeface="+mn-ea"/>
              </a:rPr>
              <a:t>적용 후 재시도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09AAED-E833-4D03-955F-4D51E230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48" y="2050251"/>
            <a:ext cx="4075611" cy="4048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242B62-4283-48EA-A5CD-33345342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662" y="2575090"/>
            <a:ext cx="37542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3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 err="1">
                <a:latin typeface="+mn-ea"/>
              </a:rPr>
              <a:t>머신러닝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Linear Regression </a:t>
            </a:r>
            <a:r>
              <a:rPr lang="ko-KR" altLang="en-US" sz="1800" dirty="0">
                <a:latin typeface="+mn-ea"/>
              </a:rPr>
              <a:t>사용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4</a:t>
            </a:r>
            <a:r>
              <a:rPr lang="ko-KR" altLang="en-US" sz="1800">
                <a:latin typeface="+mn-ea"/>
              </a:rPr>
              <a:t>차</a:t>
            </a:r>
            <a:r>
              <a:rPr lang="en-US" altLang="ko-KR" sz="1800" dirty="0">
                <a:latin typeface="+mn-ea"/>
              </a:rPr>
              <a:t>: standard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scale</a:t>
            </a:r>
            <a:r>
              <a:rPr lang="ko-KR" altLang="en-US" sz="1800" dirty="0">
                <a:latin typeface="+mn-ea"/>
              </a:rPr>
              <a:t>한 데이터 중 연속형 데이터만 학습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평점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B39D89-1D44-43D2-9891-B64D070D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82" y="3131008"/>
            <a:ext cx="3871232" cy="491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7CFAA1-BFEC-4FBC-8276-5F27FFA41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00" y="2125091"/>
            <a:ext cx="4409886" cy="43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3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영화 순수익 예측</a:t>
            </a:r>
          </a:p>
        </p:txBody>
      </p:sp>
    </p:spTree>
    <p:extLst>
      <p:ext uri="{BB962C8B-B14F-4D97-AF65-F5344CB8AC3E}">
        <p14:creationId xmlns:p14="http://schemas.microsoft.com/office/powerpoint/2010/main" val="410535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844AF9-C60B-F74A-B899-BC3C99777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001" y="1699406"/>
            <a:ext cx="7901671" cy="44644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순수익 지표 현황 확인</a:t>
            </a:r>
            <a:endParaRPr lang="en-US" altLang="ko-KR" sz="2000" b="1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1447E-1009-DE41-8690-9D2232BB4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02" y="1169433"/>
            <a:ext cx="3886470" cy="5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2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기본방향 설정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dirty="0"/>
              <a:t>학습은 우선 </a:t>
            </a:r>
            <a:r>
              <a:rPr lang="en-US" altLang="ko-KR" dirty="0" err="1"/>
              <a:t>RandomForest</a:t>
            </a:r>
            <a:r>
              <a:rPr lang="ko-KR" altLang="en-US" dirty="0" err="1"/>
              <a:t>를</a:t>
            </a:r>
            <a:r>
              <a:rPr lang="ko-KR" altLang="en-US" dirty="0"/>
              <a:t> 기반으로 테스트</a:t>
            </a:r>
            <a:r>
              <a:rPr lang="en-US" altLang="ko-KR" dirty="0"/>
              <a:t> </a:t>
            </a:r>
            <a:r>
              <a:rPr lang="ko-KR" altLang="en-US" dirty="0"/>
              <a:t>결과를 확인해가며 </a:t>
            </a:r>
            <a:r>
              <a:rPr lang="en-US" altLang="ko-KR" dirty="0"/>
              <a:t>Feature Engineering</a:t>
            </a:r>
            <a:r>
              <a:rPr lang="ko-KR" altLang="en-US" dirty="0"/>
              <a:t> 과정을 통해 모델</a:t>
            </a:r>
            <a:r>
              <a:rPr lang="en-US" altLang="ko-KR" dirty="0"/>
              <a:t> </a:t>
            </a:r>
            <a:r>
              <a:rPr lang="ko-KR" altLang="en-US" dirty="0"/>
              <a:t>성능을 향상시키는 데에 집중하고자 함</a:t>
            </a:r>
          </a:p>
          <a:p>
            <a:pPr marL="525780" lvl="1" indent="-342900">
              <a:buFontTx/>
              <a:buChar char="-"/>
            </a:pPr>
            <a:r>
              <a:rPr lang="ko-KR" altLang="en-US" dirty="0"/>
              <a:t>이후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 및 서로 다른 모델 적용 등의 테스트를 통해 최적의 모델을 </a:t>
            </a:r>
            <a:r>
              <a:rPr lang="ko-KR" altLang="en-US" dirty="0" err="1"/>
              <a:t>찾아나가고자</a:t>
            </a:r>
            <a:r>
              <a:rPr lang="ko-KR" altLang="en-US" dirty="0"/>
              <a:t> 함</a:t>
            </a:r>
          </a:p>
          <a:p>
            <a:pPr marL="525780" lvl="1" indent="-342900">
              <a:buFontTx/>
              <a:buChar char="-"/>
            </a:pPr>
            <a:r>
              <a:rPr lang="ko-KR" altLang="en-US" dirty="0"/>
              <a:t>모델 평가지표는 </a:t>
            </a:r>
            <a:r>
              <a:rPr lang="en-US" dirty="0"/>
              <a:t>RMSE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    </a:t>
            </a:r>
            <a:r>
              <a:rPr lang="en-US" altLang="ko-KR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※ </a:t>
            </a:r>
            <a:r>
              <a:rPr lang="en-US" sz="1400" dirty="0"/>
              <a:t>RMSE</a:t>
            </a:r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:</a:t>
            </a:r>
            <a:r>
              <a:rPr lang="ko-KR" altLang="en-US" sz="1400" dirty="0">
                <a:solidFill>
                  <a:srgbClr val="00000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sz="1400" dirty="0"/>
              <a:t>Root Mean Square Deviation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5109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예측 시점에 확인이 어려운 지표들</a:t>
            </a:r>
            <a:r>
              <a:rPr lang="en-US" sz="1600" dirty="0"/>
              <a:t>("revenue", "</a:t>
            </a:r>
            <a:r>
              <a:rPr lang="en-US" sz="1600" dirty="0" err="1"/>
              <a:t>vote_count</a:t>
            </a:r>
            <a:r>
              <a:rPr lang="en-US" sz="1600" dirty="0"/>
              <a:t>"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은 학습데이터에서 제외하고 진행</a:t>
            </a:r>
            <a:endParaRPr lang="en-US" altLang="ko-K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7556A-2D0B-4041-9906-FFC7E7B9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16" y="2103328"/>
            <a:ext cx="7227857" cy="2458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C676B-DFF4-4C4F-9483-57C02EF22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914" y="3429000"/>
            <a:ext cx="4131346" cy="29618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709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sz="1600" dirty="0"/>
              <a:t>"</a:t>
            </a:r>
            <a:r>
              <a:rPr lang="en-US" sz="1600" dirty="0" err="1"/>
              <a:t>original_language</a:t>
            </a:r>
            <a:r>
              <a:rPr lang="en-US" sz="1600" dirty="0"/>
              <a:t>"</a:t>
            </a:r>
            <a:r>
              <a:rPr lang="ko-KR" altLang="en-US" sz="1600" dirty="0"/>
              <a:t>은 라벨 </a:t>
            </a:r>
            <a:r>
              <a:rPr lang="ko-KR" altLang="en-US" sz="1600" dirty="0" err="1"/>
              <a:t>인코딩</a:t>
            </a:r>
            <a:r>
              <a:rPr lang="ko-KR" altLang="en-US" sz="1600" dirty="0"/>
              <a:t> 후 반영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“budget “,</a:t>
            </a:r>
            <a:r>
              <a:rPr lang="ko-KR" altLang="en-US" sz="1600" dirty="0"/>
              <a:t> </a:t>
            </a:r>
            <a:r>
              <a:rPr lang="en-US" altLang="ko-KR" sz="1600" dirty="0"/>
              <a:t>“runtime” </a:t>
            </a:r>
            <a:r>
              <a:rPr lang="ko-KR" altLang="en-US" sz="1600" dirty="0"/>
              <a:t>등 </a:t>
            </a:r>
            <a:r>
              <a:rPr lang="ko-KR" altLang="en-US" sz="1600" dirty="0" err="1"/>
              <a:t>컬럼별</a:t>
            </a:r>
            <a:r>
              <a:rPr lang="ko-KR" altLang="en-US" sz="1600" dirty="0"/>
              <a:t> 극단적 </a:t>
            </a:r>
            <a:r>
              <a:rPr lang="ko-KR" altLang="en-US" sz="1600" dirty="0" err="1"/>
              <a:t>아웃라이어</a:t>
            </a:r>
            <a:r>
              <a:rPr lang="ko-KR" altLang="en-US" sz="1600" dirty="0"/>
              <a:t> 및 </a:t>
            </a:r>
            <a:r>
              <a:rPr lang="ko-KR" altLang="en-US" sz="1600" dirty="0" err="1"/>
              <a:t>미입력</a:t>
            </a:r>
            <a:r>
              <a:rPr lang="ko-KR" altLang="en-US" sz="1600" dirty="0"/>
              <a:t> 데이터 제외 처리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D1905-CE59-584C-B278-E9C0C1CD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522" y="2222849"/>
            <a:ext cx="5548279" cy="3631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B43C81-BCF1-2B4E-88B7-843F6EB00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54" y="3853273"/>
            <a:ext cx="5729186" cy="2245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60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sz="1600" dirty="0"/>
              <a:t>"profit" </a:t>
            </a:r>
            <a:r>
              <a:rPr lang="ko-KR" altLang="en-US" sz="1600" dirty="0"/>
              <a:t>지표에 </a:t>
            </a:r>
            <a:r>
              <a:rPr lang="en-US" sz="1600" dirty="0"/>
              <a:t>log </a:t>
            </a:r>
            <a:r>
              <a:rPr lang="ko-KR" altLang="en-US" sz="1600" dirty="0"/>
              <a:t>적용 후 학습한 결과 성능 테스트</a:t>
            </a:r>
            <a:endParaRPr lang="en-US" altLang="ko-KR" sz="1600" dirty="0"/>
          </a:p>
          <a:p>
            <a:pPr lvl="1"/>
            <a:r>
              <a:rPr lang="ko-KR" altLang="en-US" sz="1600" dirty="0"/>
              <a:t>       </a:t>
            </a:r>
            <a:r>
              <a:rPr lang="en-US" altLang="ko-KR" sz="1600" dirty="0"/>
              <a:t>=&gt;</a:t>
            </a:r>
            <a:r>
              <a:rPr lang="ko-KR" altLang="en-US" sz="1600" dirty="0"/>
              <a:t> 기대한 성능 향상은 나타나지 않음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E763F-2CBA-F349-843A-AC35B347A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86" y="2391509"/>
            <a:ext cx="8488340" cy="35590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15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2708694"/>
            <a:ext cx="7668883" cy="346781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+mn-ea"/>
              </a:rPr>
              <a:t>‘The Movies Dataset’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2017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월 이전에 개봉한 영화 </a:t>
            </a:r>
            <a:r>
              <a:rPr lang="en-US" altLang="ko-KR" sz="1600" dirty="0">
                <a:latin typeface="+mn-ea"/>
              </a:rPr>
              <a:t>45,000</a:t>
            </a:r>
            <a:r>
              <a:rPr lang="ko-KR" altLang="en-US" sz="1600" dirty="0">
                <a:latin typeface="+mn-ea"/>
              </a:rPr>
              <a:t>편 이상에 대한 메타데이터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캐스트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크루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키워드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예산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수익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포스터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개봉일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언어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제작사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국가</a:t>
            </a:r>
            <a:r>
              <a:rPr lang="en-US" altLang="ko-KR" sz="1600" dirty="0">
                <a:latin typeface="+mn-ea"/>
              </a:rPr>
              <a:t>, TMDB </a:t>
            </a:r>
            <a:r>
              <a:rPr lang="ko-KR" altLang="en-US" sz="1600" dirty="0">
                <a:latin typeface="+mn-ea"/>
              </a:rPr>
              <a:t>투표 수</a:t>
            </a:r>
            <a:r>
              <a:rPr lang="en-US" altLang="ko-KR" sz="1600" dirty="0">
                <a:latin typeface="+mn-ea"/>
              </a:rPr>
              <a:t>·</a:t>
            </a:r>
            <a:r>
              <a:rPr lang="ko-KR" altLang="en-US" sz="1600" dirty="0">
                <a:latin typeface="+mn-ea"/>
              </a:rPr>
              <a:t>투표 평균 등의 데이터 포함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원데이터 출처</a:t>
            </a:r>
            <a:r>
              <a:rPr lang="en-US" altLang="ko-KR" sz="1600" dirty="0">
                <a:latin typeface="+mn-ea"/>
              </a:rPr>
              <a:t>: https://www.kaggle.com/rounakbanik/the-movies-dataset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분석 대상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5743C4-E57E-4702-921E-C34C7CCC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62" y="765504"/>
            <a:ext cx="72580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96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68B766-ED94-4142-B256-15824317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75" y="2406581"/>
            <a:ext cx="8033667" cy="4064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45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9C596-E0AF-704E-A8BB-185B920E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13" y="2365438"/>
            <a:ext cx="6023749" cy="41226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4FFA8-D69B-904F-9137-5CCC69E2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00" y="3669093"/>
            <a:ext cx="6182306" cy="2966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29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82A6A-7AD8-E142-8686-F03E2753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75" y="2467825"/>
            <a:ext cx="6254595" cy="2897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BA45E-1843-D145-ABA8-2A788CCA5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35" y="3338767"/>
            <a:ext cx="4695650" cy="3261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585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추가 반영할 </a:t>
            </a:r>
            <a:r>
              <a:rPr lang="en-US" sz="1600" dirty="0"/>
              <a:t>Feature</a:t>
            </a:r>
            <a:r>
              <a:rPr lang="ko-KR" altLang="en-US" sz="1600" dirty="0"/>
              <a:t>별 </a:t>
            </a:r>
            <a:r>
              <a:rPr lang="ko-KR" altLang="en-US" sz="1600" dirty="0" err="1"/>
              <a:t>세부검토</a:t>
            </a:r>
            <a:r>
              <a:rPr lang="ko-KR" altLang="en-US" sz="1600" dirty="0"/>
              <a:t> 진행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sz="1600" dirty="0" err="1"/>
              <a:t>genres_name</a:t>
            </a:r>
            <a:r>
              <a:rPr lang="en-US" sz="1600" dirty="0"/>
              <a:t>" </a:t>
            </a:r>
            <a:r>
              <a:rPr lang="ko-KR" altLang="en-US" sz="1600" dirty="0"/>
              <a:t>컬럼에서 장르별 점수 산출 및 해당 영화에 대한 장르 종합점수를 계산한 컬럼 추가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F63D2-7E0F-3243-97BE-1FAB4947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431" y="2433401"/>
            <a:ext cx="6172200" cy="3187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14321-0DDE-D34A-A7FC-2B93BA9EA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128" y="4950084"/>
            <a:ext cx="3983832" cy="13420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746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(3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production_name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프로덕션별</a:t>
            </a:r>
            <a:r>
              <a:rPr lang="ko-KR" altLang="en-US" sz="1600" dirty="0"/>
              <a:t> 점수 산출 및 해당 영화에 대한 프로덕션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 err="1"/>
              <a:t>production_name</a:t>
            </a:r>
            <a:r>
              <a:rPr lang="en-US" altLang="ko-KR" sz="1600" dirty="0"/>
              <a:t> </a:t>
            </a:r>
            <a:r>
              <a:rPr lang="ko-KR" altLang="en-US" sz="1600" dirty="0"/>
              <a:t>종류가 </a:t>
            </a:r>
            <a:r>
              <a:rPr lang="en-US" altLang="ko-KR" sz="1600" dirty="0"/>
              <a:t>4</a:t>
            </a:r>
            <a:r>
              <a:rPr lang="ko-KR" altLang="en-US" sz="1600" dirty="0"/>
              <a:t>천개가 넘기 때문에 각 </a:t>
            </a:r>
            <a:r>
              <a:rPr lang="en-US" altLang="ko-KR" sz="1600" dirty="0"/>
              <a:t>production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영화개수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1</a:t>
            </a:r>
            <a:r>
              <a:rPr lang="ko-KR" altLang="en-US" sz="1600" dirty="0"/>
              <a:t>천개의 </a:t>
            </a:r>
            <a:r>
              <a:rPr lang="en-US" altLang="ko-KR" sz="1600" dirty="0"/>
              <a:t>production </a:t>
            </a:r>
            <a:r>
              <a:rPr lang="ko-KR" altLang="en-US" sz="1600" dirty="0"/>
              <a:t>기준으로 점수 산출함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E6DFC-5C37-084D-A208-92C69D38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772" y="2585486"/>
            <a:ext cx="6200455" cy="18683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CBCCF-7C1E-A048-9AEA-9B72BD064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594" y="3898761"/>
            <a:ext cx="5972117" cy="28245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61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(3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production_name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프로덕션별</a:t>
            </a:r>
            <a:r>
              <a:rPr lang="ko-KR" altLang="en-US" sz="1600" dirty="0"/>
              <a:t> 점수 산출 및 해당 영화에 대한 프로덕션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en-US" altLang="ko-KR" sz="1600" dirty="0" err="1"/>
              <a:t>production_name</a:t>
            </a:r>
            <a:r>
              <a:rPr lang="en-US" altLang="ko-KR" sz="1600" dirty="0"/>
              <a:t> </a:t>
            </a:r>
            <a:r>
              <a:rPr lang="ko-KR" altLang="en-US" sz="1600" dirty="0"/>
              <a:t>종류가 </a:t>
            </a:r>
            <a:r>
              <a:rPr lang="en-US" altLang="ko-KR" sz="1600" dirty="0"/>
              <a:t>4</a:t>
            </a:r>
            <a:r>
              <a:rPr lang="ko-KR" altLang="en-US" sz="1600" dirty="0"/>
              <a:t>천개가 넘기 때문에 각 </a:t>
            </a:r>
            <a:r>
              <a:rPr lang="en-US" altLang="ko-KR" sz="1600" dirty="0"/>
              <a:t>production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영화개수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1</a:t>
            </a:r>
            <a:r>
              <a:rPr lang="ko-KR" altLang="en-US" sz="1600" dirty="0"/>
              <a:t>천개의 </a:t>
            </a:r>
            <a:r>
              <a:rPr lang="en-US" altLang="ko-KR" sz="1600" dirty="0"/>
              <a:t>production </a:t>
            </a:r>
            <a:r>
              <a:rPr lang="ko-KR" altLang="en-US" sz="1600" dirty="0"/>
              <a:t>기준으로 점수 산출함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DAB03-DDFA-0C43-883D-6E802A93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054" y="2662775"/>
            <a:ext cx="5988818" cy="24678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A9A2A-F762-0D4F-AC05-2BCFC8620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54" y="5319103"/>
            <a:ext cx="6495701" cy="11140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583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(4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~6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Scaler</a:t>
            </a:r>
            <a:r>
              <a:rPr lang="ko-KR" altLang="en-US" sz="1600" dirty="0"/>
              <a:t>적용</a:t>
            </a:r>
            <a:r>
              <a:rPr lang="en-US" altLang="ko-KR" sz="1600" dirty="0"/>
              <a:t>,</a:t>
            </a:r>
            <a:r>
              <a:rPr lang="ko-KR" altLang="en-US" sz="1600" dirty="0"/>
              <a:t> 상관관계 낮은 지표 제외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</a:t>
            </a:r>
            <a:r>
              <a:rPr lang="en-US" altLang="ko-KR" sz="1600" dirty="0"/>
              <a:t>Feature</a:t>
            </a:r>
            <a:r>
              <a:rPr lang="ko-KR" altLang="en-US" sz="1600" dirty="0"/>
              <a:t> 분석 후 추가 반영했으나</a:t>
            </a:r>
            <a:r>
              <a:rPr lang="en-US" altLang="ko-KR" sz="1600" dirty="0"/>
              <a:t>,</a:t>
            </a:r>
            <a:r>
              <a:rPr lang="ko-KR" altLang="en-US" sz="1600" dirty="0"/>
              <a:t> 기대한 성능 향상이 나타나지 않음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3E8BA-94CE-F94E-8AE0-5F4B6ADDE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839" y="1946726"/>
            <a:ext cx="5006687" cy="27574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7B43E-CED2-A741-B39E-E8A128F62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806" y="2113829"/>
            <a:ext cx="5091986" cy="19046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2807D-6E3D-F945-B86C-5BC02D250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15" y="4636059"/>
            <a:ext cx="4805860" cy="21315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832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(7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영화 메타데이터가 아닌 별도의 자료로서 존재한 영화 키워드데이터에서 영화에 대한 수많은 키워드 단어를 추출해 점수로 반영한 </a:t>
            </a:r>
            <a:r>
              <a:rPr lang="en-US" altLang="ko-KR" sz="1600" dirty="0"/>
              <a:t>Feature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생성함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133D2-1F0C-4D4B-9F89-627AAFFC7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62" y="2045744"/>
            <a:ext cx="5425446" cy="38093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6D148-DECC-AE4A-AEAC-734287C2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416" y="4027251"/>
            <a:ext cx="5136382" cy="22856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29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(8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cast_name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ko-KR" altLang="en-US" sz="1600" dirty="0" err="1"/>
              <a:t>출연자별</a:t>
            </a:r>
            <a:r>
              <a:rPr lang="ko-KR" altLang="en-US" sz="1600" dirty="0"/>
              <a:t>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출연자가 전체 </a:t>
            </a:r>
            <a:r>
              <a:rPr lang="en-US" altLang="ko-KR" sz="1600" dirty="0"/>
              <a:t>4</a:t>
            </a:r>
            <a:r>
              <a:rPr lang="ko-KR" altLang="en-US" sz="1600" dirty="0"/>
              <a:t>만</a:t>
            </a:r>
            <a:r>
              <a:rPr lang="en-US" altLang="ko-KR" sz="1600" dirty="0"/>
              <a:t>3</a:t>
            </a:r>
            <a:r>
              <a:rPr lang="ko-KR" altLang="en-US" sz="1600" dirty="0"/>
              <a:t>천명을 넘기 때문에 영화 </a:t>
            </a:r>
            <a:r>
              <a:rPr lang="ko-KR" altLang="en-US" sz="1600" dirty="0" err="1"/>
              <a:t>출연건수를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3</a:t>
            </a:r>
            <a:r>
              <a:rPr lang="ko-KR" altLang="en-US" sz="1600" dirty="0"/>
              <a:t>만명의 정보만 추출해 점수 산출함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61010-2BAD-9D44-8A24-A9392B68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71" y="2458862"/>
            <a:ext cx="6526649" cy="32988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F2760-D2A3-A144-BAB3-30F0C6758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810" y="3296249"/>
            <a:ext cx="5698671" cy="26898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85924A-3960-1145-B859-EAE6DB78F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054" y="4335017"/>
            <a:ext cx="4713863" cy="18955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116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2071798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(9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en-US" altLang="ko-KR" sz="1600" dirty="0" err="1"/>
              <a:t>crew_main</a:t>
            </a:r>
            <a:r>
              <a:rPr lang="en-US" altLang="ko-KR" sz="1600" dirty="0"/>
              <a:t>" </a:t>
            </a:r>
            <a:r>
              <a:rPr lang="ko-KR" altLang="en-US" sz="1600" dirty="0"/>
              <a:t>컬럼에서 </a:t>
            </a:r>
            <a:r>
              <a:rPr lang="en-US" altLang="ko-KR" sz="1600" dirty="0"/>
              <a:t>crew</a:t>
            </a:r>
            <a:r>
              <a:rPr lang="ko-KR" altLang="en-US" sz="1600" dirty="0"/>
              <a:t>별 종합점수를 계산한 컬럼 추가</a:t>
            </a:r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주요 </a:t>
            </a:r>
            <a:r>
              <a:rPr lang="en-US" altLang="ko-KR" sz="1600" dirty="0"/>
              <a:t>crew</a:t>
            </a:r>
            <a:r>
              <a:rPr lang="ko-KR" altLang="en-US" sz="1600" dirty="0"/>
              <a:t>가 약 </a:t>
            </a:r>
            <a:r>
              <a:rPr lang="en-US" altLang="ko-KR" sz="1600" dirty="0"/>
              <a:t>6.3</a:t>
            </a:r>
            <a:r>
              <a:rPr lang="ko-KR" altLang="en-US" sz="1600" dirty="0"/>
              <a:t>천명 정도이며 </a:t>
            </a:r>
            <a:r>
              <a:rPr lang="ko-KR" altLang="en-US" sz="1600" dirty="0" err="1"/>
              <a:t>영화건수를</a:t>
            </a:r>
            <a:r>
              <a:rPr lang="ko-KR" altLang="en-US" sz="1600" dirty="0"/>
              <a:t> 기준으로 상위 </a:t>
            </a:r>
            <a:r>
              <a:rPr lang="en-US" altLang="ko-KR" sz="1600" dirty="0"/>
              <a:t>5</a:t>
            </a:r>
            <a:r>
              <a:rPr lang="ko-KR" altLang="en-US" sz="1600" dirty="0"/>
              <a:t>천명의 </a:t>
            </a:r>
            <a:r>
              <a:rPr lang="en-US" altLang="ko-KR" sz="1600" dirty="0"/>
              <a:t>crew </a:t>
            </a:r>
            <a:r>
              <a:rPr lang="ko-KR" altLang="en-US" sz="1600" dirty="0"/>
              <a:t>정보만 추출해 점수 산출함</a:t>
            </a:r>
            <a:endParaRPr lang="en-US" altLang="ko-K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E742A-C7A9-A448-BD25-FC02508FA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360" y="2942962"/>
            <a:ext cx="7167266" cy="3425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54B9B-F175-ED41-9ACA-7C8CD077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44" y="2301076"/>
            <a:ext cx="5262719" cy="2154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22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1900" b="1" dirty="0">
                <a:latin typeface="+mn-ea"/>
              </a:rPr>
              <a:t>영화의 개봉일 제한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순수익 지표는 시간에 따라 영화 시장이 확장되면서 큰 변화 겪음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1850</a:t>
            </a:r>
            <a:r>
              <a:rPr lang="ko-KR" altLang="en-US" sz="1800" dirty="0">
                <a:latin typeface="+mn-ea"/>
              </a:rPr>
              <a:t>년대 영화와 </a:t>
            </a:r>
            <a:r>
              <a:rPr lang="en-US" altLang="ko-KR" sz="1800" dirty="0">
                <a:latin typeface="+mn-ea"/>
              </a:rPr>
              <a:t>2010</a:t>
            </a:r>
            <a:r>
              <a:rPr lang="ko-KR" altLang="en-US" sz="1800" dirty="0">
                <a:latin typeface="+mn-ea"/>
              </a:rPr>
              <a:t>년대 영화의 순수익을 같은 선상에 두고 비교하기 어려움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2000</a:t>
            </a:r>
            <a:r>
              <a:rPr lang="ko-KR" altLang="en-US" sz="1800" dirty="0">
                <a:latin typeface="+mn-ea"/>
              </a:rPr>
              <a:t>년 이후 </a:t>
            </a:r>
            <a:r>
              <a:rPr lang="ko-KR" altLang="en-US" sz="1800" dirty="0" err="1">
                <a:latin typeface="+mn-ea"/>
              </a:rPr>
              <a:t>개봉작으로</a:t>
            </a:r>
            <a:r>
              <a:rPr lang="ko-KR" altLang="en-US" sz="1800" dirty="0">
                <a:latin typeface="+mn-ea"/>
              </a:rPr>
              <a:t> 데이터 제한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endParaRPr lang="en-US" altLang="ko-KR" sz="1800" dirty="0">
              <a:latin typeface="+mn-ea"/>
            </a:endParaRPr>
          </a:p>
          <a:p>
            <a:r>
              <a:rPr lang="ko-KR" altLang="en-US" sz="1900" b="1" dirty="0">
                <a:latin typeface="+mn-ea"/>
              </a:rPr>
              <a:t>주요 지표의 </a:t>
            </a:r>
            <a:r>
              <a:rPr lang="en-US" altLang="ko-KR" sz="1900" b="1" dirty="0">
                <a:latin typeface="+mn-ea"/>
              </a:rPr>
              <a:t>value</a:t>
            </a:r>
            <a:r>
              <a:rPr lang="ko-KR" altLang="en-US" sz="1900" b="1" dirty="0">
                <a:latin typeface="+mn-ea"/>
              </a:rPr>
              <a:t>가 </a:t>
            </a:r>
            <a:r>
              <a:rPr lang="en-US" altLang="ko-KR" sz="1900" b="1" dirty="0">
                <a:latin typeface="+mn-ea"/>
              </a:rPr>
              <a:t>null</a:t>
            </a:r>
            <a:r>
              <a:rPr lang="ko-KR" altLang="en-US" sz="1900" b="1" dirty="0">
                <a:latin typeface="+mn-ea"/>
              </a:rPr>
              <a:t> </a:t>
            </a:r>
            <a:r>
              <a:rPr lang="en-US" altLang="ko-KR" sz="1900" b="1" dirty="0">
                <a:latin typeface="+mn-ea"/>
              </a:rPr>
              <a:t>/ 0</a:t>
            </a:r>
            <a:r>
              <a:rPr lang="ko-KR" altLang="en-US" sz="1900" b="1" dirty="0">
                <a:latin typeface="+mn-ea"/>
              </a:rPr>
              <a:t> 일 때 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수익</a:t>
            </a:r>
            <a:r>
              <a:rPr lang="en-US" altLang="ko-KR" sz="1800" dirty="0">
                <a:latin typeface="+mn-ea"/>
              </a:rPr>
              <a:t>(revenue)</a:t>
            </a:r>
            <a:r>
              <a:rPr lang="ko-KR" altLang="en-US" sz="1800" dirty="0">
                <a:latin typeface="+mn-ea"/>
              </a:rPr>
              <a:t>과 예산</a:t>
            </a:r>
            <a:r>
              <a:rPr lang="en-US" altLang="ko-KR" sz="1800" dirty="0">
                <a:latin typeface="+mn-ea"/>
              </a:rPr>
              <a:t>(budget)</a:t>
            </a:r>
            <a:r>
              <a:rPr lang="ko-KR" altLang="en-US" sz="1800" dirty="0">
                <a:latin typeface="+mn-ea"/>
              </a:rPr>
              <a:t>이 비어 있거나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인 경우 학습 효과를 떨어뜨릴 우려가 있어 해당 데이터는 제외 처리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평점 데이터의 경우 </a:t>
            </a:r>
            <a:r>
              <a:rPr lang="en-US" altLang="ko-KR" sz="1800" dirty="0">
                <a:latin typeface="+mn-ea"/>
              </a:rPr>
              <a:t>vote count, vote average</a:t>
            </a:r>
            <a:r>
              <a:rPr lang="ko-KR" altLang="en-US" sz="1800" dirty="0">
                <a:latin typeface="+mn-ea"/>
              </a:rPr>
              <a:t>가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인 경우도 존재할 수 있으므로 해당 데이터는 제외하지 않음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그러나 평점 데이터가 </a:t>
            </a: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일 경우 </a:t>
            </a:r>
            <a:r>
              <a:rPr lang="en-US" altLang="ko-KR" sz="1800" dirty="0">
                <a:latin typeface="+mn-ea"/>
              </a:rPr>
              <a:t>0</a:t>
            </a:r>
            <a:r>
              <a:rPr lang="ko-KR" altLang="en-US" sz="1800" dirty="0">
                <a:latin typeface="+mn-ea"/>
              </a:rPr>
              <a:t>이 아닌데 수집되지 않았을 가능성이 있으므로 제외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전제</a:t>
            </a:r>
          </a:p>
        </p:txBody>
      </p:sp>
    </p:spTree>
    <p:extLst>
      <p:ext uri="{BB962C8B-B14F-4D97-AF65-F5344CB8AC3E}">
        <p14:creationId xmlns:p14="http://schemas.microsoft.com/office/powerpoint/2010/main" val="2103864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Feature Engineering </a:t>
            </a:r>
            <a:r>
              <a:rPr lang="ko-KR" altLang="en-US" sz="2000" b="1" dirty="0">
                <a:latin typeface="+mn-ea"/>
              </a:rPr>
              <a:t>단계별 진행 현황</a:t>
            </a:r>
            <a:r>
              <a:rPr lang="en-US" altLang="ko-KR" sz="2000" b="1" dirty="0">
                <a:latin typeface="+mn-ea"/>
              </a:rPr>
              <a:t>(10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sz="1600" dirty="0"/>
              <a:t>"</a:t>
            </a:r>
            <a:r>
              <a:rPr lang="ko-KR" altLang="en-US" sz="1600" dirty="0"/>
              <a:t>현재까지 정리된 </a:t>
            </a:r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en-US" altLang="ko-KR" sz="1600" dirty="0"/>
              <a:t>Feature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기준으로 추가 검토 진행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ko-KR" altLang="en-US" sz="1600" dirty="0"/>
              <a:t>현재까지 정리된 </a:t>
            </a:r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en-US" altLang="ko-KR" sz="1600" dirty="0"/>
              <a:t>Feature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200" dirty="0"/>
              <a:t>'</a:t>
            </a:r>
            <a:r>
              <a:rPr lang="en-US" altLang="ko-KR" sz="1200" dirty="0" err="1"/>
              <a:t>original_language_le</a:t>
            </a:r>
            <a:r>
              <a:rPr lang="en-US" altLang="ko-KR" sz="1200" dirty="0"/>
              <a:t>', 'budget', 'runtime', '</a:t>
            </a:r>
            <a:r>
              <a:rPr lang="en-US" altLang="ko-KR" sz="1200" dirty="0" err="1"/>
              <a:t>genre_score_total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prod_score_total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prod_countries_score_total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budget_grade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cast_name_score_total</a:t>
            </a:r>
            <a:r>
              <a:rPr lang="en-US" altLang="ko-KR" sz="1200" dirty="0"/>
              <a:t>', '</a:t>
            </a:r>
            <a:r>
              <a:rPr lang="en-US" altLang="ko-KR" sz="1200" dirty="0" err="1"/>
              <a:t>crew_main_score_total</a:t>
            </a:r>
            <a:r>
              <a:rPr lang="en-US" altLang="ko-KR" sz="1200" dirty="0"/>
              <a:t>'</a:t>
            </a:r>
            <a:endParaRPr lang="en-US" altLang="ko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0A8C0-3B71-0F45-897C-3208600F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2281689"/>
            <a:ext cx="6641959" cy="4418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317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Feature </a:t>
            </a:r>
            <a:r>
              <a:rPr lang="en-US" b="1" dirty="0" err="1"/>
              <a:t>importances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50D7C-8A1E-BC4C-9B63-26A0B890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60" y="1784936"/>
            <a:ext cx="7897167" cy="47688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779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Train </a:t>
            </a:r>
            <a:r>
              <a:rPr lang="ko-KR" altLang="en-US" b="1" dirty="0"/>
              <a:t>데이터 예측 성능 시각화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FC16E-EA65-7C44-A180-02FD067A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75" y="1749646"/>
            <a:ext cx="8370751" cy="4686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231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참고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 현재 버전 모델 특성 확인 및 시각화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b="1" dirty="0"/>
              <a:t>Test </a:t>
            </a:r>
            <a:r>
              <a:rPr lang="ko-KR" altLang="en-US" b="1" dirty="0"/>
              <a:t>데이터 예측 성능 시각화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CD747-93B1-B74D-ADDB-0DA4BEB0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694532"/>
            <a:ext cx="7886614" cy="4922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865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모델간</a:t>
            </a:r>
            <a:r>
              <a:rPr lang="ko-KR" altLang="en-US" sz="2000" b="1" dirty="0">
                <a:latin typeface="+mn-ea"/>
              </a:rPr>
              <a:t> 성능 비교 및 </a:t>
            </a:r>
            <a:r>
              <a:rPr lang="ko-KR" altLang="en-US" sz="2000" b="1" dirty="0" err="1">
                <a:latin typeface="+mn-ea"/>
              </a:rPr>
              <a:t>하이퍼파라미터</a:t>
            </a:r>
            <a:r>
              <a:rPr lang="ko-KR" altLang="en-US" sz="2000" b="1" dirty="0">
                <a:latin typeface="+mn-ea"/>
              </a:rPr>
              <a:t> 튜닝</a:t>
            </a:r>
            <a:r>
              <a:rPr lang="en-US" altLang="ko-KR" sz="2000" b="1" dirty="0">
                <a:latin typeface="+mn-ea"/>
              </a:rPr>
              <a:t>(1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b="1" dirty="0"/>
              <a:t>6</a:t>
            </a:r>
            <a:r>
              <a:rPr lang="ko-KR" altLang="en-US" b="1" dirty="0"/>
              <a:t>개 </a:t>
            </a:r>
            <a:r>
              <a:rPr lang="ko-KR" altLang="en-US" b="1" dirty="0" err="1"/>
              <a:t>모델간</a:t>
            </a:r>
            <a:r>
              <a:rPr lang="ko-KR" altLang="en-US" b="1" dirty="0"/>
              <a:t> 기본적인 성능 테스트</a:t>
            </a:r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7ADCB-96F1-724F-8184-DE64933C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63" y="1688121"/>
            <a:ext cx="7475901" cy="5049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81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순수익 예측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C57C97-7F7C-7D4F-986F-6A52AFF2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2"/>
            <a:ext cx="8370751" cy="1712943"/>
          </a:xfr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모델간</a:t>
            </a:r>
            <a:r>
              <a:rPr lang="ko-KR" altLang="en-US" sz="2000" b="1" dirty="0">
                <a:latin typeface="+mn-ea"/>
              </a:rPr>
              <a:t> 성능 비교 및 </a:t>
            </a:r>
            <a:r>
              <a:rPr lang="ko-KR" altLang="en-US" sz="2000" b="1" dirty="0" err="1">
                <a:latin typeface="+mn-ea"/>
              </a:rPr>
              <a:t>하이퍼파라미터</a:t>
            </a:r>
            <a:r>
              <a:rPr lang="ko-KR" altLang="en-US" sz="2000" b="1" dirty="0">
                <a:latin typeface="+mn-ea"/>
              </a:rPr>
              <a:t> 튜닝</a:t>
            </a:r>
            <a:r>
              <a:rPr lang="en-US" altLang="ko-KR" sz="2000" b="1" dirty="0">
                <a:latin typeface="+mn-ea"/>
              </a:rPr>
              <a:t>(2</a:t>
            </a:r>
            <a:r>
              <a:rPr lang="ko-KR" altLang="en-US" sz="2000" b="1" dirty="0">
                <a:latin typeface="+mn-ea"/>
              </a:rPr>
              <a:t>차</a:t>
            </a:r>
            <a:r>
              <a:rPr lang="en-US" altLang="ko-KR" sz="2000" b="1" dirty="0">
                <a:latin typeface="+mn-ea"/>
              </a:rPr>
              <a:t>)</a:t>
            </a:r>
            <a:endParaRPr lang="en-US" altLang="ko-KR" sz="1600" dirty="0"/>
          </a:p>
          <a:p>
            <a:pPr marL="525780" lvl="1" indent="-342900">
              <a:buFontTx/>
              <a:buChar char="-"/>
            </a:pPr>
            <a:r>
              <a:rPr lang="en-US" altLang="ko-KR" b="1" dirty="0" err="1"/>
              <a:t>RandomForest</a:t>
            </a:r>
            <a:r>
              <a:rPr lang="ko-KR" altLang="en-US" b="1" dirty="0"/>
              <a:t>와 </a:t>
            </a:r>
            <a:r>
              <a:rPr lang="en-US" altLang="ko-KR" b="1" dirty="0"/>
              <a:t>LGBM</a:t>
            </a:r>
            <a:r>
              <a:rPr lang="ko-KR" altLang="en-US" b="1" dirty="0"/>
              <a:t>간 최적 성능 비교</a:t>
            </a:r>
            <a:endParaRPr lang="en-US" altLang="ko-KR" b="1" dirty="0"/>
          </a:p>
          <a:p>
            <a:pPr lvl="1"/>
            <a:r>
              <a:rPr lang="ko-KR" altLang="en-US" sz="1400" dirty="0"/>
              <a:t> </a:t>
            </a:r>
            <a:r>
              <a:rPr lang="ko-KR" altLang="en-US" sz="1400" dirty="0">
                <a:sym typeface="Wingdings" pitchFamily="2" charset="2"/>
              </a:rPr>
              <a:t> </a:t>
            </a:r>
            <a:r>
              <a:rPr lang="en-US" altLang="ko-KR" sz="1600" dirty="0">
                <a:sym typeface="Wingdings" pitchFamily="2" charset="2"/>
              </a:rPr>
              <a:t>6</a:t>
            </a:r>
            <a:r>
              <a:rPr lang="ko-KR" altLang="en-US" sz="1600" dirty="0">
                <a:sym typeface="Wingdings" pitchFamily="2" charset="2"/>
              </a:rPr>
              <a:t>개 </a:t>
            </a:r>
            <a:r>
              <a:rPr lang="ko-KR" altLang="en-US" sz="1600" dirty="0" err="1">
                <a:sym typeface="Wingdings" pitchFamily="2" charset="2"/>
              </a:rPr>
              <a:t>모델간</a:t>
            </a:r>
            <a:r>
              <a:rPr lang="ko-KR" altLang="en-US" sz="1600" dirty="0">
                <a:sym typeface="Wingdings" pitchFamily="2" charset="2"/>
              </a:rPr>
              <a:t> 성능 테스트 및 </a:t>
            </a:r>
            <a:r>
              <a:rPr lang="ko-KR" altLang="en-US" sz="1600" dirty="0" err="1">
                <a:sym typeface="Wingdings" pitchFamily="2" charset="2"/>
              </a:rPr>
              <a:t>하이퍼파라미터</a:t>
            </a:r>
            <a:r>
              <a:rPr lang="ko-KR" altLang="en-US" sz="1600" dirty="0">
                <a:sym typeface="Wingdings" pitchFamily="2" charset="2"/>
              </a:rPr>
              <a:t> 튜닝 과정을 통해 최종적으로 </a:t>
            </a:r>
            <a:r>
              <a:rPr lang="en-US" altLang="ko-KR" sz="1600" dirty="0" err="1">
                <a:sym typeface="Wingdings" pitchFamily="2" charset="2"/>
              </a:rPr>
              <a:t>LGBMRegressor</a:t>
            </a:r>
            <a:r>
              <a:rPr lang="ko-KR" altLang="en-US" sz="1600" dirty="0">
                <a:sym typeface="Wingdings" pitchFamily="2" charset="2"/>
              </a:rPr>
              <a:t>가 </a:t>
            </a:r>
            <a:r>
              <a:rPr lang="en-US" altLang="ko-KR" sz="1600" dirty="0">
                <a:sym typeface="Wingdings" pitchFamily="2" charset="2"/>
              </a:rPr>
              <a:t>Test</a:t>
            </a:r>
            <a:r>
              <a:rPr lang="ko-KR" altLang="en-US" sz="1600" dirty="0">
                <a:sym typeface="Wingdings" pitchFamily="2" charset="2"/>
              </a:rPr>
              <a:t>데이터에 대해 가장 좋은 성능을 나타내는 것으로 확인됨</a:t>
            </a:r>
            <a:endParaRPr lang="ko-KR" altLang="en-US" dirty="0"/>
          </a:p>
          <a:p>
            <a:pPr marL="525780" lvl="1" indent="-342900">
              <a:buFontTx/>
              <a:buChar char="-"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2F020-C97A-624D-A2D3-B1767C51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887" y="2417863"/>
            <a:ext cx="5457134" cy="19983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2F5C6-6DEA-0E4E-9D9E-64F277D5F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475" y="4087767"/>
            <a:ext cx="5637896" cy="2473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7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ko-KR" altLang="en-US" sz="2000" b="1" dirty="0" err="1">
                <a:latin typeface="+mn-ea"/>
              </a:rPr>
              <a:t>김준형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조장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평점 </a:t>
            </a:r>
            <a:r>
              <a:rPr lang="en-US" altLang="ko-KR" sz="1900" dirty="0">
                <a:latin typeface="+mn-ea"/>
              </a:rPr>
              <a:t>(TMDB vote average/vote</a:t>
            </a:r>
            <a:r>
              <a:rPr lang="ko-KR" altLang="en-US" sz="1900" dirty="0">
                <a:latin typeface="+mn-ea"/>
              </a:rPr>
              <a:t> </a:t>
            </a:r>
            <a:r>
              <a:rPr lang="en-US" altLang="ko-KR" sz="1900" dirty="0">
                <a:latin typeface="+mn-ea"/>
              </a:rPr>
              <a:t>count)</a:t>
            </a:r>
            <a:r>
              <a:rPr lang="ko-KR" altLang="en-US" sz="1900" dirty="0">
                <a:latin typeface="+mn-ea"/>
              </a:rPr>
              <a:t> 예측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유현준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순수익</a:t>
            </a:r>
            <a:r>
              <a:rPr lang="en-US" altLang="ko-KR" sz="1900" dirty="0">
                <a:latin typeface="+mn-ea"/>
              </a:rPr>
              <a:t>(Revenue-Budget) </a:t>
            </a:r>
            <a:r>
              <a:rPr lang="ko-KR" altLang="en-US" sz="1900" dirty="0">
                <a:latin typeface="+mn-ea"/>
              </a:rPr>
              <a:t>예측</a:t>
            </a:r>
            <a:endParaRPr lang="en-US" altLang="ko-KR" sz="1900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권라영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영화 예산</a:t>
            </a:r>
            <a:r>
              <a:rPr lang="en-US" altLang="ko-KR" sz="1900" dirty="0">
                <a:latin typeface="+mn-ea"/>
              </a:rPr>
              <a:t>(Budget) </a:t>
            </a:r>
            <a:r>
              <a:rPr lang="ko-KR" altLang="en-US" sz="1900" dirty="0">
                <a:latin typeface="+mn-ea"/>
              </a:rPr>
              <a:t>예측</a:t>
            </a:r>
            <a:endParaRPr lang="en-US" altLang="ko-KR" sz="1900" dirty="0">
              <a:latin typeface="+mn-ea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latin typeface="+mn-ea"/>
              </a:rPr>
              <a:t>조윤진</a:t>
            </a:r>
            <a:endParaRPr lang="en-US" altLang="ko-KR" sz="2000" b="1" dirty="0">
              <a:latin typeface="+mn-ea"/>
            </a:endParaRPr>
          </a:p>
          <a:p>
            <a:pPr marL="525780" lvl="1" indent="-342900">
              <a:buFontTx/>
              <a:buChar char="-"/>
            </a:pPr>
            <a:r>
              <a:rPr lang="ko-KR" altLang="en-US" sz="1900" dirty="0">
                <a:latin typeface="+mn-ea"/>
              </a:rPr>
              <a:t>성공 지표</a:t>
            </a:r>
            <a:r>
              <a:rPr lang="en-US" altLang="ko-KR" sz="1900" dirty="0">
                <a:latin typeface="+mn-ea"/>
              </a:rPr>
              <a:t>(</a:t>
            </a:r>
            <a:r>
              <a:rPr lang="ko-KR" altLang="en-US" sz="1900" dirty="0">
                <a:latin typeface="+mn-ea"/>
              </a:rPr>
              <a:t>평점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순수익</a:t>
            </a:r>
            <a:r>
              <a:rPr lang="en-US" altLang="ko-KR" sz="1900" dirty="0">
                <a:latin typeface="+mn-ea"/>
              </a:rPr>
              <a:t>)</a:t>
            </a:r>
            <a:r>
              <a:rPr lang="ko-KR" altLang="en-US" sz="1900" dirty="0">
                <a:latin typeface="+mn-ea"/>
              </a:rPr>
              <a:t>에 따른 영화 키워드 예측</a:t>
            </a:r>
            <a:endParaRPr lang="en-US" altLang="ko-KR" sz="1900" dirty="0">
              <a:latin typeface="+mn-ea"/>
            </a:endParaRPr>
          </a:p>
          <a:p>
            <a:pPr lvl="1"/>
            <a:endParaRPr lang="en-US" altLang="ko-KR" sz="19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팀원의 역할</a:t>
            </a:r>
          </a:p>
        </p:txBody>
      </p:sp>
    </p:spTree>
    <p:extLst>
      <p:ext uri="{BB962C8B-B14F-4D97-AF65-F5344CB8AC3E}">
        <p14:creationId xmlns:p14="http://schemas.microsoft.com/office/powerpoint/2010/main" val="17777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D18428-9B6D-48AB-A38D-FD818DA0C54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A7B0AA-14E2-4C44-A0ED-64B04630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22" y="2324042"/>
            <a:ext cx="6133555" cy="2209915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영화 예산 예측</a:t>
            </a:r>
          </a:p>
        </p:txBody>
      </p:sp>
    </p:spTree>
    <p:extLst>
      <p:ext uri="{BB962C8B-B14F-4D97-AF65-F5344CB8AC3E}">
        <p14:creationId xmlns:p14="http://schemas.microsoft.com/office/powerpoint/2010/main" val="219276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900" b="1" dirty="0">
                <a:latin typeface="+mn-ea"/>
              </a:rPr>
              <a:t>주제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+mn-ea"/>
              </a:rPr>
              <a:t>특정 조건의 영화를 만들고자 할 때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예산을 얼마로 잡아야 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+mn-ea"/>
              </a:rPr>
              <a:t>ex. </a:t>
            </a:r>
            <a:r>
              <a:rPr lang="ko-KR" altLang="en-US" sz="1800" dirty="0">
                <a:latin typeface="+mn-ea"/>
              </a:rPr>
              <a:t>런타임 </a:t>
            </a:r>
            <a:r>
              <a:rPr lang="en-US" altLang="ko-KR" sz="1800" dirty="0">
                <a:latin typeface="+mn-ea"/>
              </a:rPr>
              <a:t>120</a:t>
            </a:r>
            <a:r>
              <a:rPr lang="ko-KR" altLang="en-US" sz="1800" dirty="0">
                <a:latin typeface="+mn-ea"/>
              </a:rPr>
              <a:t>분의 영어로 된 영화가 평점 </a:t>
            </a:r>
            <a:r>
              <a:rPr lang="en-US" altLang="ko-KR" sz="1800" dirty="0">
                <a:latin typeface="+mn-ea"/>
              </a:rPr>
              <a:t>3</a:t>
            </a:r>
            <a:r>
              <a:rPr lang="ko-KR" altLang="en-US" sz="1800" dirty="0">
                <a:latin typeface="+mn-ea"/>
              </a:rPr>
              <a:t>점을 받으려면 얼마의 예산을 투입하는 것이 적당할까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468630" lvl="1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latin typeface="+mn-ea"/>
              </a:rPr>
              <a:t>기존 사례를 통한 </a:t>
            </a:r>
            <a:r>
              <a:rPr lang="ko-KR" altLang="en-US" sz="1800" dirty="0" err="1">
                <a:latin typeface="+mn-ea"/>
              </a:rPr>
              <a:t>머신러닝</a:t>
            </a:r>
            <a:r>
              <a:rPr lang="ko-KR" altLang="en-US" sz="1800" dirty="0">
                <a:latin typeface="+mn-ea"/>
              </a:rPr>
              <a:t> 학습으로 영화 기획 단계에서 적절한 예산을 수립하는 데 도움이 될 것으로 판단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</p:spTree>
    <p:extLst>
      <p:ext uri="{BB962C8B-B14F-4D97-AF65-F5344CB8AC3E}">
        <p14:creationId xmlns:p14="http://schemas.microsoft.com/office/powerpoint/2010/main" val="231689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6" y="758951"/>
            <a:ext cx="3804250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endParaRPr lang="en-US" altLang="ko-KR" sz="1900" b="1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98F136-CFEC-463E-AA4B-E333FD5DC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6"/>
          <a:stretch/>
        </p:blipFill>
        <p:spPr>
          <a:xfrm>
            <a:off x="3605842" y="1397979"/>
            <a:ext cx="2422540" cy="406204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4239E-80C5-4A18-AE24-4A0E2548C6F6}"/>
              </a:ext>
            </a:extLst>
          </p:cNvPr>
          <p:cNvSpPr txBox="1">
            <a:spLocks/>
          </p:cNvSpPr>
          <p:nvPr/>
        </p:nvSpPr>
        <p:spPr>
          <a:xfrm>
            <a:off x="9624208" y="1308167"/>
            <a:ext cx="2464278" cy="1685200"/>
          </a:xfrm>
          <a:prstGeom prst="rect">
            <a:avLst/>
          </a:prstGeom>
        </p:spPr>
        <p:txBody>
          <a:bodyPr lIns="109728" tIns="109728" rIns="109728" bIns="91440"/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1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800" kern="1200" spc="3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24</a:t>
            </a:r>
            <a:r>
              <a:rPr lang="ko-KR" altLang="en-US" sz="1800" dirty="0">
                <a:latin typeface="+mn-ea"/>
              </a:rPr>
              <a:t>개 컬럼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값이 많음</a:t>
            </a:r>
            <a:endParaRPr lang="en-US" altLang="ko-KR" sz="18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+mn-ea"/>
              </a:rPr>
              <a:t>대부분 </a:t>
            </a:r>
            <a:r>
              <a:rPr lang="en-US" altLang="ko-KR" sz="1800" dirty="0">
                <a:latin typeface="+mn-ea"/>
              </a:rPr>
              <a:t>object type</a:t>
            </a:r>
          </a:p>
          <a:p>
            <a:pPr>
              <a:buFontTx/>
              <a:buChar char="-"/>
            </a:pPr>
            <a:endParaRPr lang="en-US" altLang="ko-KR" sz="18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BBCAA2-090D-43D6-8F0D-B861E272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84" y="1397480"/>
            <a:ext cx="3292391" cy="49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5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013659-CCE4-40F9-B3EE-2B752E6DF4F3}"/>
              </a:ext>
            </a:extLst>
          </p:cNvPr>
          <p:cNvSpPr/>
          <p:nvPr/>
        </p:nvSpPr>
        <p:spPr>
          <a:xfrm>
            <a:off x="0" y="1"/>
            <a:ext cx="2656936" cy="6858000"/>
          </a:xfrm>
          <a:prstGeom prst="rect">
            <a:avLst/>
          </a:prstGeom>
          <a:solidFill>
            <a:srgbClr val="49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25C80-6E7C-4CF2-A536-3CB6AE13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224953"/>
            <a:ext cx="2372263" cy="948906"/>
          </a:xfrm>
        </p:spPr>
        <p:txBody>
          <a:bodyPr/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머신러닝을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영화 성공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3513-F731-43F8-82FA-EE8BE48E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75" y="758951"/>
            <a:ext cx="8074325" cy="5417561"/>
          </a:xfrm>
        </p:spPr>
        <p:txBody>
          <a:bodyPr/>
          <a:lstStyle/>
          <a:p>
            <a:r>
              <a:rPr lang="en-US" altLang="ko-KR" sz="1900" b="1" dirty="0">
                <a:latin typeface="+mn-ea"/>
              </a:rPr>
              <a:t>EDA / </a:t>
            </a:r>
            <a:r>
              <a:rPr lang="ko-KR" altLang="en-US" sz="1900" b="1" dirty="0" err="1">
                <a:latin typeface="+mn-ea"/>
              </a:rPr>
              <a:t>전처리</a:t>
            </a:r>
            <a:endParaRPr lang="en-US" altLang="ko-KR" sz="1900" b="1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null</a:t>
            </a:r>
            <a:r>
              <a:rPr lang="ko-KR" altLang="en-US" sz="1800" dirty="0">
                <a:latin typeface="+mn-ea"/>
              </a:rPr>
              <a:t>값 처리 및 학습의 용이를 위해 개봉</a:t>
            </a:r>
            <a:r>
              <a:rPr lang="en-US" altLang="ko-KR" sz="1800" dirty="0">
                <a:latin typeface="+mn-ea"/>
              </a:rPr>
              <a:t>(state </a:t>
            </a:r>
            <a:r>
              <a:rPr lang="ko-KR" altLang="en-US" sz="1800" dirty="0">
                <a:latin typeface="+mn-ea"/>
              </a:rPr>
              <a:t>컬럼 값이 </a:t>
            </a:r>
            <a:r>
              <a:rPr lang="en-US" altLang="ko-KR" sz="1800" dirty="0">
                <a:latin typeface="+mn-ea"/>
              </a:rPr>
              <a:t>Released)</a:t>
            </a:r>
            <a:r>
              <a:rPr lang="ko-KR" altLang="en-US" sz="1800" dirty="0">
                <a:latin typeface="+mn-ea"/>
              </a:rPr>
              <a:t>한 영화로 제한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필요한 컬럼 위주로 정리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en-US" altLang="ko-KR" sz="1800" dirty="0">
                <a:latin typeface="+mn-ea"/>
              </a:rPr>
              <a:t>‘budget',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'</a:t>
            </a:r>
            <a:r>
              <a:rPr lang="en-US" altLang="ko-KR" sz="1800" dirty="0" err="1">
                <a:latin typeface="+mn-ea"/>
              </a:rPr>
              <a:t>original_language</a:t>
            </a:r>
            <a:r>
              <a:rPr lang="en-US" altLang="ko-KR" sz="1800" dirty="0">
                <a:latin typeface="+mn-ea"/>
              </a:rPr>
              <a:t>', 'popularity', '</a:t>
            </a:r>
            <a:r>
              <a:rPr lang="en-US" altLang="ko-KR" sz="1800" dirty="0" err="1">
                <a:latin typeface="+mn-ea"/>
              </a:rPr>
              <a:t>vote_count</a:t>
            </a:r>
            <a:r>
              <a:rPr lang="en-US" altLang="ko-KR" sz="1800" dirty="0">
                <a:latin typeface="+mn-ea"/>
              </a:rPr>
              <a:t>', '</a:t>
            </a:r>
            <a:r>
              <a:rPr lang="en-US" altLang="ko-KR" sz="1800" dirty="0" err="1">
                <a:latin typeface="+mn-ea"/>
              </a:rPr>
              <a:t>vote_average</a:t>
            </a:r>
            <a:r>
              <a:rPr lang="en-US" altLang="ko-KR" sz="1800" dirty="0">
                <a:latin typeface="+mn-ea"/>
              </a:rPr>
              <a:t>', 'revenue', 'runtime'</a:t>
            </a:r>
            <a:r>
              <a:rPr lang="ko-KR" altLang="en-US" sz="1800" dirty="0">
                <a:latin typeface="+mn-ea"/>
              </a:rPr>
              <a:t>를 주로 살펴보고자 함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468630" lvl="1" indent="-285750">
              <a:buFontTx/>
              <a:buChar char="-"/>
            </a:pPr>
            <a:r>
              <a:rPr lang="en-US" altLang="ko-KR" sz="1800" dirty="0" err="1">
                <a:latin typeface="+mn-ea"/>
              </a:rPr>
              <a:t>original_language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컬럼의 경우 문자</a:t>
            </a:r>
            <a:r>
              <a:rPr lang="en-US" altLang="ko-KR" sz="1800" dirty="0">
                <a:latin typeface="+mn-ea"/>
              </a:rPr>
              <a:t>(str)</a:t>
            </a:r>
            <a:r>
              <a:rPr lang="ko-KR" altLang="en-US" sz="1800" dirty="0">
                <a:latin typeface="+mn-ea"/>
              </a:rPr>
              <a:t>로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되어 있으므로 </a:t>
            </a:r>
            <a:r>
              <a:rPr lang="en-US" altLang="ko-KR" sz="1800" dirty="0">
                <a:latin typeface="+mn-ea"/>
              </a:rPr>
              <a:t>label encoder</a:t>
            </a:r>
            <a:r>
              <a:rPr lang="ko-KR" altLang="en-US" sz="1800" dirty="0">
                <a:latin typeface="+mn-ea"/>
              </a:rPr>
              <a:t>를 이용해 숫자로 치환</a:t>
            </a:r>
            <a:endParaRPr lang="en-US" altLang="ko-KR" sz="1800" dirty="0">
              <a:latin typeface="+mn-ea"/>
            </a:endParaRPr>
          </a:p>
          <a:p>
            <a:pPr marL="468630" lvl="1" indent="-285750">
              <a:buFontTx/>
              <a:buChar char="-"/>
            </a:pPr>
            <a:r>
              <a:rPr lang="ko-KR" altLang="en-US" sz="1800" dirty="0">
                <a:latin typeface="+mn-ea"/>
              </a:rPr>
              <a:t>앞선 전제 조건을 만족시키면서 위와 같이 처리한 결과 영화 데이터 총 </a:t>
            </a:r>
            <a:r>
              <a:rPr lang="en-US" altLang="ko-KR" sz="1800" dirty="0">
                <a:latin typeface="+mn-ea"/>
              </a:rPr>
              <a:t>3199</a:t>
            </a:r>
            <a:r>
              <a:rPr lang="ko-KR" altLang="en-US" sz="1800" dirty="0">
                <a:latin typeface="+mn-ea"/>
              </a:rPr>
              <a:t>건 확보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89BF4-110C-44FB-9121-82354690410F}"/>
              </a:ext>
            </a:extLst>
          </p:cNvPr>
          <p:cNvCxnSpPr/>
          <p:nvPr/>
        </p:nvCxnSpPr>
        <p:spPr>
          <a:xfrm>
            <a:off x="241540" y="1268083"/>
            <a:ext cx="21911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C834840-B239-4846-857B-9A126058BB80}"/>
              </a:ext>
            </a:extLst>
          </p:cNvPr>
          <p:cNvSpPr txBox="1">
            <a:spLocks/>
          </p:cNvSpPr>
          <p:nvPr/>
        </p:nvSpPr>
        <p:spPr>
          <a:xfrm>
            <a:off x="161027" y="359432"/>
            <a:ext cx="2372263" cy="948906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5400" i="0" kern="1200" spc="4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영화 예산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6867C0-EFBF-4927-A72B-02B26F59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283" y="4623307"/>
            <a:ext cx="33432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946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1B3022"/>
      </a:dk2>
      <a:lt2>
        <a:srgbClr val="F0F0F3"/>
      </a:lt2>
      <a:accent1>
        <a:srgbClr val="A0A641"/>
      </a:accent1>
      <a:accent2>
        <a:srgbClr val="78AF3A"/>
      </a:accent2>
      <a:accent3>
        <a:srgbClr val="53B547"/>
      </a:accent3>
      <a:accent4>
        <a:srgbClr val="3BB15F"/>
      </a:accent4>
      <a:accent5>
        <a:srgbClr val="46B294"/>
      </a:accent5>
      <a:accent6>
        <a:srgbClr val="3BA1B1"/>
      </a:accent6>
      <a:hlink>
        <a:srgbClr val="706ACD"/>
      </a:hlink>
      <a:folHlink>
        <a:srgbClr val="7F7F7F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2797</Words>
  <Application>Microsoft Macintosh PowerPoint</Application>
  <PresentationFormat>Widescreen</PresentationFormat>
  <Paragraphs>371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맑은 고딕</vt:lpstr>
      <vt:lpstr>나눔스퀘어 Bold</vt:lpstr>
      <vt:lpstr>에스코어 드림 1 Thin</vt:lpstr>
      <vt:lpstr>Arial</vt:lpstr>
      <vt:lpstr>Calibri</vt:lpstr>
      <vt:lpstr>HeadlinesVTI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영화 예산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영화 평점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영화 순수익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  <vt:lpstr>머신러닝을 이용한 영화 성공 예측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이용한 영화 성공 예측</dc:title>
  <dc:creator>권라영</dc:creator>
  <cp:lastModifiedBy>Yoo Hyun jun</cp:lastModifiedBy>
  <cp:revision>28</cp:revision>
  <dcterms:created xsi:type="dcterms:W3CDTF">2021-12-02T08:20:16Z</dcterms:created>
  <dcterms:modified xsi:type="dcterms:W3CDTF">2021-12-03T05:15:54Z</dcterms:modified>
</cp:coreProperties>
</file>